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5838874-FBD8-42CF-BEAB-EAA02FDEEBE0}" type="datetimeFigureOut">
              <a:rPr lang="en-GB" smtClean="0"/>
              <a:t>29/03/2021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5B434B-9531-4AEE-91EE-BF17224DA8A2}" type="slidenum">
              <a:rPr lang="en-GB" smtClean="0"/>
              <a:t>‹#›</a:t>
            </a:fld>
            <a:endParaRPr lang="en-GB" dirty="0"/>
          </a:p>
        </p:txBody>
      </p:sp>
      <p:pic>
        <p:nvPicPr>
          <p:cNvPr id="7170" name="Picture 2" descr="https://www.sec-ed.co.uk/article-images/152143/Classroom47-AS.jpg?width=400&amp;height=267&amp;scale=canvas"/>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55000"/>
                    </a14:imgEffect>
                  </a14:imgLayer>
                </a14:imgProps>
              </a:ext>
              <a:ext uri="{28A0092B-C50C-407E-A947-70E740481C1C}">
                <a14:useLocalDpi xmlns:a14="http://schemas.microsoft.com/office/drawing/2010/main" val="0"/>
              </a:ext>
            </a:extLst>
          </a:blip>
          <a:srcRect l="333" t="9329" r="106" b="7327"/>
          <a:stretch/>
        </p:blipFill>
        <p:spPr bwMode="auto">
          <a:xfrm>
            <a:off x="20053" y="45484"/>
            <a:ext cx="12192000" cy="6812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2" name="Picture 4" descr="Education Authority"/>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4493" b="17104"/>
          <a:stretch/>
        </p:blipFill>
        <p:spPr bwMode="auto">
          <a:xfrm>
            <a:off x="20053" y="4074695"/>
            <a:ext cx="4953000" cy="19090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4973052" y="4090737"/>
            <a:ext cx="7218947" cy="1892968"/>
          </a:xfrm>
          <a:prstGeom prst="rect">
            <a:avLst/>
          </a:prstGeom>
          <a:solidFill>
            <a:srgbClr val="42C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12031579" y="4090737"/>
            <a:ext cx="140367" cy="1892968"/>
          </a:xfrm>
          <a:prstGeom prst="rect">
            <a:avLst/>
          </a:prstGeom>
          <a:solidFill>
            <a:srgbClr val="96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Connector 11"/>
          <p:cNvCxnSpPr/>
          <p:nvPr userDrawn="1"/>
        </p:nvCxnSpPr>
        <p:spPr>
          <a:xfrm>
            <a:off x="5165558" y="4924926"/>
            <a:ext cx="664143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81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838874-FBD8-42CF-BEAB-EAA02FDEEBE0}" type="datetimeFigureOut">
              <a:rPr lang="en-GB" smtClean="0"/>
              <a:t>29/03/2021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23621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838874-FBD8-42CF-BEAB-EAA02FDEEBE0}" type="datetimeFigureOut">
              <a:rPr lang="en-GB" smtClean="0"/>
              <a:t>29/03/2021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83066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50000"/>
                    <a:lumOff val="50000"/>
                  </a:schemeClr>
                </a:solidFill>
                <a:latin typeface="+mn-l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bg1">
                    <a:lumMod val="50000"/>
                  </a:schemeClr>
                </a:solidFill>
                <a:latin typeface="+mn-lt"/>
              </a:defRPr>
            </a:lvl1pPr>
            <a:lvl2pPr>
              <a:defRPr>
                <a:solidFill>
                  <a:schemeClr val="bg1">
                    <a:lumMod val="50000"/>
                  </a:schemeClr>
                </a:solidFill>
                <a:latin typeface="+mn-lt"/>
              </a:defRPr>
            </a:lvl2pPr>
            <a:lvl3pPr>
              <a:defRPr>
                <a:solidFill>
                  <a:schemeClr val="bg1">
                    <a:lumMod val="50000"/>
                  </a:schemeClr>
                </a:solidFill>
                <a:latin typeface="+mn-lt"/>
              </a:defRPr>
            </a:lvl3pPr>
            <a:lvl4pPr>
              <a:defRPr>
                <a:solidFill>
                  <a:schemeClr val="bg1">
                    <a:lumMod val="50000"/>
                  </a:schemeClr>
                </a:solidFill>
                <a:latin typeface="+mn-lt"/>
              </a:defRPr>
            </a:lvl4pPr>
            <a:lvl5pPr>
              <a:defRPr>
                <a:solidFill>
                  <a:schemeClr val="bg1">
                    <a:lumMod val="50000"/>
                  </a:schemeClr>
                </a:solidFill>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F5838874-FBD8-42CF-BEAB-EAA02FDEEBE0}" type="datetimeFigureOut">
              <a:rPr lang="en-GB" smtClean="0"/>
              <a:t>29/03/2021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5B434B-9531-4AEE-91EE-BF17224DA8A2}" type="slidenum">
              <a:rPr lang="en-GB" smtClean="0"/>
              <a:t>‹#›</a:t>
            </a:fld>
            <a:endParaRPr lang="en-GB" dirty="0"/>
          </a:p>
        </p:txBody>
      </p:sp>
      <p:pic>
        <p:nvPicPr>
          <p:cNvPr id="7" name="Picture 4" descr="Education Authority"/>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493" b="17104"/>
          <a:stretch/>
        </p:blipFill>
        <p:spPr bwMode="auto">
          <a:xfrm>
            <a:off x="0" y="6214964"/>
            <a:ext cx="1668379" cy="6430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668379" y="6214964"/>
            <a:ext cx="10523621" cy="643036"/>
          </a:xfrm>
          <a:prstGeom prst="rect">
            <a:avLst/>
          </a:prstGeom>
          <a:solidFill>
            <a:srgbClr val="42C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12051633" y="0"/>
            <a:ext cx="140367" cy="1892968"/>
          </a:xfrm>
          <a:prstGeom prst="rect">
            <a:avLst/>
          </a:prstGeom>
          <a:solidFill>
            <a:srgbClr val="96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0" y="0"/>
            <a:ext cx="2005263" cy="228600"/>
          </a:xfrm>
          <a:prstGeom prst="rect">
            <a:avLst/>
          </a:prstGeom>
          <a:solidFill>
            <a:srgbClr val="DFE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7734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838874-FBD8-42CF-BEAB-EAA02FDEEBE0}" type="datetimeFigureOut">
              <a:rPr lang="en-GB" smtClean="0"/>
              <a:t>29/03/2021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3354836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5838874-FBD8-42CF-BEAB-EAA02FDEEBE0}" type="datetimeFigureOut">
              <a:rPr lang="en-GB" smtClean="0"/>
              <a:t>29/03/2021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2280067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5838874-FBD8-42CF-BEAB-EAA02FDEEBE0}" type="datetimeFigureOut">
              <a:rPr lang="en-GB" smtClean="0"/>
              <a:t>29/03/2021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405276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5838874-FBD8-42CF-BEAB-EAA02FDEEBE0}" type="datetimeFigureOut">
              <a:rPr lang="en-GB" smtClean="0"/>
              <a:t>29/03/2021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265203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38874-FBD8-42CF-BEAB-EAA02FDEEBE0}" type="datetimeFigureOut">
              <a:rPr lang="en-GB" smtClean="0"/>
              <a:t>29/03/2021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805055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838874-FBD8-42CF-BEAB-EAA02FDEEBE0}" type="datetimeFigureOut">
              <a:rPr lang="en-GB" smtClean="0"/>
              <a:t>29/03/2021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60634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838874-FBD8-42CF-BEAB-EAA02FDEEBE0}" type="datetimeFigureOut">
              <a:rPr lang="en-GB" smtClean="0"/>
              <a:t>29/03/2021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273321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38874-FBD8-42CF-BEAB-EAA02FDEEBE0}" type="datetimeFigureOut">
              <a:rPr lang="en-GB" smtClean="0"/>
              <a:t>29/03/2021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B434B-9531-4AEE-91EE-BF17224DA8A2}" type="slidenum">
              <a:rPr lang="en-GB" smtClean="0"/>
              <a:t>‹#›</a:t>
            </a:fld>
            <a:endParaRPr lang="en-GB" dirty="0"/>
          </a:p>
        </p:txBody>
      </p:sp>
    </p:spTree>
    <p:extLst>
      <p:ext uri="{BB962C8B-B14F-4D97-AF65-F5344CB8AC3E}">
        <p14:creationId xmlns:p14="http://schemas.microsoft.com/office/powerpoint/2010/main" val="2188541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NG2zyeVRcbs" TargetMode="External"/><Relationship Id="rId2" Type="http://schemas.openxmlformats.org/officeDocument/2006/relationships/hyperlink" Target="https://www.youtube.com/watch?v=ADP65wbBUpc"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KAJsdgTPJpU" TargetMode="External"/><Relationship Id="rId2" Type="http://schemas.openxmlformats.org/officeDocument/2006/relationships/hyperlink" Target="https://www.youtube.com/watch?v=vyHZ8rbJQUQ"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hyperlink" Target="https://www.youtube.com/watch?v=SwGWfRZH3oI"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3053" y="4170947"/>
            <a:ext cx="7090610" cy="842378"/>
          </a:xfrm>
        </p:spPr>
        <p:txBody>
          <a:bodyPr>
            <a:normAutofit fontScale="90000"/>
          </a:bodyPr>
          <a:lstStyle/>
          <a:p>
            <a:r>
              <a:rPr lang="en-GB" b="1" dirty="0">
                <a:solidFill>
                  <a:schemeClr val="tx1">
                    <a:lumMod val="65000"/>
                    <a:lumOff val="35000"/>
                  </a:schemeClr>
                </a:solidFill>
              </a:rPr>
              <a:t>Reconnect and Rise</a:t>
            </a:r>
          </a:p>
        </p:txBody>
      </p:sp>
      <p:sp>
        <p:nvSpPr>
          <p:cNvPr id="3" name="Subtitle 2"/>
          <p:cNvSpPr>
            <a:spLocks noGrp="1"/>
          </p:cNvSpPr>
          <p:nvPr>
            <p:ph type="subTitle" idx="1"/>
          </p:nvPr>
        </p:nvSpPr>
        <p:spPr>
          <a:xfrm>
            <a:off x="4973053" y="5013325"/>
            <a:ext cx="7090610" cy="922254"/>
          </a:xfrm>
        </p:spPr>
        <p:txBody>
          <a:bodyPr>
            <a:normAutofit fontScale="92500" lnSpcReduction="10000"/>
          </a:bodyPr>
          <a:lstStyle/>
          <a:p>
            <a:pPr algn="l"/>
            <a:r>
              <a:rPr lang="en-GB" b="1" dirty="0" smtClean="0">
                <a:solidFill>
                  <a:schemeClr val="tx1">
                    <a:lumMod val="50000"/>
                    <a:lumOff val="50000"/>
                  </a:schemeClr>
                </a:solidFill>
              </a:rPr>
              <a:t>A selection of assembly and class based activities to support your school community as it comes back together again. </a:t>
            </a:r>
            <a:endParaRPr lang="en-GB" b="1" dirty="0">
              <a:solidFill>
                <a:schemeClr val="tx1">
                  <a:lumMod val="50000"/>
                  <a:lumOff val="50000"/>
                </a:schemeClr>
              </a:solidFill>
            </a:endParaRPr>
          </a:p>
        </p:txBody>
      </p:sp>
    </p:spTree>
    <p:extLst>
      <p:ext uri="{BB962C8B-B14F-4D97-AF65-F5344CB8AC3E}">
        <p14:creationId xmlns:p14="http://schemas.microsoft.com/office/powerpoint/2010/main" val="376084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103" y="346075"/>
            <a:ext cx="9178641" cy="5768975"/>
          </a:xfrm>
          <a:prstGeom prst="rect">
            <a:avLst/>
          </a:prstGeom>
        </p:spPr>
      </p:pic>
      <p:pic>
        <p:nvPicPr>
          <p:cNvPr id="6" name="Picture 5"/>
          <p:cNvPicPr>
            <a:picLocks noChangeAspect="1"/>
          </p:cNvPicPr>
          <p:nvPr/>
        </p:nvPicPr>
        <p:blipFill>
          <a:blip r:embed="rId3"/>
          <a:stretch>
            <a:fillRect/>
          </a:stretch>
        </p:blipFill>
        <p:spPr>
          <a:xfrm>
            <a:off x="10071368" y="271403"/>
            <a:ext cx="1870746" cy="1318246"/>
          </a:xfrm>
          <a:prstGeom prst="rect">
            <a:avLst/>
          </a:prstGeom>
        </p:spPr>
      </p:pic>
    </p:spTree>
    <p:extLst>
      <p:ext uri="{BB962C8B-B14F-4D97-AF65-F5344CB8AC3E}">
        <p14:creationId xmlns:p14="http://schemas.microsoft.com/office/powerpoint/2010/main" val="1286570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0688"/>
            <a:ext cx="10515600" cy="1325563"/>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What words did you see? (Pair and share)</a:t>
            </a:r>
            <a:br>
              <a:rPr lang="en-GB" dirty="0" smtClean="0"/>
            </a:br>
            <a:r>
              <a:rPr lang="en-GB" dirty="0"/>
              <a:t/>
            </a:r>
            <a:br>
              <a:rPr lang="en-GB" dirty="0"/>
            </a:br>
            <a:r>
              <a:rPr lang="en-GB" dirty="0" smtClean="0"/>
              <a:t>How would you have felt if the words you noticed were negative?</a:t>
            </a:r>
            <a:br>
              <a:rPr lang="en-GB" dirty="0" smtClean="0"/>
            </a:br>
            <a:endParaRPr lang="en-GB" dirty="0"/>
          </a:p>
        </p:txBody>
      </p:sp>
      <p:sp>
        <p:nvSpPr>
          <p:cNvPr id="3" name="Content Placeholder 2"/>
          <p:cNvSpPr>
            <a:spLocks noGrp="1"/>
          </p:cNvSpPr>
          <p:nvPr>
            <p:ph idx="1"/>
          </p:nvPr>
        </p:nvSpPr>
        <p:spPr>
          <a:xfrm>
            <a:off x="838200" y="1690688"/>
            <a:ext cx="10515600" cy="4486275"/>
          </a:xfrm>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p:txBody>
      </p:sp>
      <p:pic>
        <p:nvPicPr>
          <p:cNvPr id="4" name="Picture 3"/>
          <p:cNvPicPr>
            <a:picLocks noChangeAspect="1"/>
          </p:cNvPicPr>
          <p:nvPr/>
        </p:nvPicPr>
        <p:blipFill>
          <a:blip r:embed="rId2"/>
          <a:stretch>
            <a:fillRect/>
          </a:stretch>
        </p:blipFill>
        <p:spPr>
          <a:xfrm>
            <a:off x="10071368" y="271403"/>
            <a:ext cx="1870746" cy="1318246"/>
          </a:xfrm>
          <a:prstGeom prst="rect">
            <a:avLst/>
          </a:prstGeom>
        </p:spPr>
      </p:pic>
    </p:spTree>
    <p:extLst>
      <p:ext uri="{BB962C8B-B14F-4D97-AF65-F5344CB8AC3E}">
        <p14:creationId xmlns:p14="http://schemas.microsoft.com/office/powerpoint/2010/main" val="3882369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Notes for Teachers</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Feeling you have no control- increases worry, anxiety and frustration</a:t>
            </a:r>
          </a:p>
          <a:p>
            <a:pPr marL="0" indent="0">
              <a:buNone/>
            </a:pPr>
            <a:r>
              <a:rPr lang="en-GB" dirty="0" smtClean="0"/>
              <a:t>During times when we feel overwhelmed it is useful to focus on what we can do to make a difference- helping us feel more in control.</a:t>
            </a:r>
          </a:p>
          <a:p>
            <a:pPr marL="0" indent="0">
              <a:buNone/>
            </a:pPr>
            <a:r>
              <a:rPr lang="en-GB" dirty="0" smtClean="0"/>
              <a:t>This is why your Instagram was flooded with people doing press up challenges, baking banana bread, gardening and DIY because it gave us a sense of control and focus</a:t>
            </a:r>
          </a:p>
          <a:p>
            <a:pPr marL="0" indent="0">
              <a:buNone/>
            </a:pPr>
            <a:r>
              <a:rPr lang="en-GB" dirty="0" smtClean="0"/>
              <a:t>In our local community what examples can we think of where people we know channelled these feelings into making changes for us all?</a:t>
            </a:r>
          </a:p>
          <a:p>
            <a:pPr marL="0" indent="0">
              <a:buNone/>
            </a:pPr>
            <a:r>
              <a:rPr lang="en-GB" dirty="0" smtClean="0"/>
              <a:t>As we reconnect with school we will be paying more attention to our feelings to help us look after our mental health and wellbeing. We will be building up our toolkits to help extend our ways to cope and to look after ourselves</a:t>
            </a:r>
          </a:p>
        </p:txBody>
      </p:sp>
      <p:pic>
        <p:nvPicPr>
          <p:cNvPr id="4" name="Picture 3"/>
          <p:cNvPicPr>
            <a:picLocks noChangeAspect="1"/>
          </p:cNvPicPr>
          <p:nvPr/>
        </p:nvPicPr>
        <p:blipFill>
          <a:blip r:embed="rId2"/>
          <a:stretch>
            <a:fillRect/>
          </a:stretch>
        </p:blipFill>
        <p:spPr>
          <a:xfrm>
            <a:off x="10071368" y="271403"/>
            <a:ext cx="1870746" cy="1318246"/>
          </a:xfrm>
          <a:prstGeom prst="rect">
            <a:avLst/>
          </a:prstGeom>
        </p:spPr>
      </p:pic>
    </p:spTree>
    <p:extLst>
      <p:ext uri="{BB962C8B-B14F-4D97-AF65-F5344CB8AC3E}">
        <p14:creationId xmlns:p14="http://schemas.microsoft.com/office/powerpoint/2010/main" val="3787410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a:blip r:embed="rId2"/>
          <a:stretch>
            <a:fillRect/>
          </a:stretch>
        </p:blipFill>
        <p:spPr>
          <a:xfrm>
            <a:off x="3756074" y="45908"/>
            <a:ext cx="4501661" cy="6763060"/>
          </a:xfrm>
          <a:prstGeom prst="rect">
            <a:avLst/>
          </a:prstGeom>
        </p:spPr>
      </p:pic>
      <p:pic>
        <p:nvPicPr>
          <p:cNvPr id="6" name="Picture 5"/>
          <p:cNvPicPr>
            <a:picLocks noChangeAspect="1"/>
          </p:cNvPicPr>
          <p:nvPr/>
        </p:nvPicPr>
        <p:blipFill>
          <a:blip r:embed="rId3"/>
          <a:stretch>
            <a:fillRect/>
          </a:stretch>
        </p:blipFill>
        <p:spPr>
          <a:xfrm>
            <a:off x="10071368" y="271403"/>
            <a:ext cx="1870746" cy="1318246"/>
          </a:xfrm>
          <a:prstGeom prst="rect">
            <a:avLst/>
          </a:prstGeom>
        </p:spPr>
      </p:pic>
    </p:spTree>
    <p:extLst>
      <p:ext uri="{BB962C8B-B14F-4D97-AF65-F5344CB8AC3E}">
        <p14:creationId xmlns:p14="http://schemas.microsoft.com/office/powerpoint/2010/main" val="3389849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6" name="Picture 5"/>
          <p:cNvPicPr>
            <a:picLocks noChangeAspect="1"/>
          </p:cNvPicPr>
          <p:nvPr/>
        </p:nvPicPr>
        <p:blipFill>
          <a:blip r:embed="rId3"/>
          <a:stretch>
            <a:fillRect/>
          </a:stretch>
        </p:blipFill>
        <p:spPr>
          <a:xfrm>
            <a:off x="11394830" y="271403"/>
            <a:ext cx="547283" cy="385650"/>
          </a:xfrm>
          <a:prstGeom prst="rect">
            <a:avLst/>
          </a:prstGeom>
        </p:spPr>
      </p:pic>
    </p:spTree>
    <p:extLst>
      <p:ext uri="{BB962C8B-B14F-4D97-AF65-F5344CB8AC3E}">
        <p14:creationId xmlns:p14="http://schemas.microsoft.com/office/powerpoint/2010/main" val="2744058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endParaRPr lang="en-GB" dirty="0"/>
          </a:p>
        </p:txBody>
      </p:sp>
      <p:sp>
        <p:nvSpPr>
          <p:cNvPr id="4" name="Content Placeholder 2"/>
          <p:cNvSpPr txBox="1">
            <a:spLocks/>
          </p:cNvSpPr>
          <p:nvPr/>
        </p:nvSpPr>
        <p:spPr>
          <a:xfrm>
            <a:off x="285750" y="754737"/>
            <a:ext cx="11582400" cy="3455313"/>
          </a:xfrm>
          <a:prstGeom prst="rect">
            <a:avLst/>
          </a:prstGeom>
          <a:solidFill>
            <a:srgbClr val="42C0CC"/>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What do you think this quote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How does our self belief impact on our lives and achievements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Activity- Flip it Reframe the phrases  (Appendix 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Mindfulness- Silent sitting- guided meditation (Appendix ii)</a:t>
            </a: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Content Placeholder 2"/>
          <p:cNvSpPr txBox="1">
            <a:spLocks/>
          </p:cNvSpPr>
          <p:nvPr/>
        </p:nvSpPr>
        <p:spPr>
          <a:xfrm>
            <a:off x="2095501" y="3879187"/>
            <a:ext cx="9486899" cy="1950113"/>
          </a:xfrm>
          <a:prstGeom prst="rect">
            <a:avLst/>
          </a:prstGeom>
          <a:solidFill>
            <a:srgbClr val="DFE11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Songs</a:t>
            </a:r>
            <a:endParaRPr kumimoji="0" lang="en-GB" sz="36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r>
              <a:rPr kumimoji="0" lang="en-GB" sz="3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Keep your head </a:t>
            </a:r>
            <a:r>
              <a:rPr kumimoji="0" lang="en-GB" sz="30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up	</a:t>
            </a:r>
            <a:r>
              <a:rPr kumimoji="0" lang="en-GB" sz="20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hlinkClick r:id="rId2"/>
              </a:rPr>
              <a:t>https://www.youtube.com/watch?v=ADP65wbBUpc</a:t>
            </a:r>
            <a:endParaRPr kumimoji="0" lang="en-GB" sz="20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0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The Climb	</a:t>
            </a:r>
            <a:r>
              <a:rPr kumimoji="0" lang="en-GB" sz="36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		</a:t>
            </a:r>
            <a:r>
              <a:rPr kumimoji="0" lang="en-GB" sz="20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hlinkClick r:id="rId3"/>
              </a:rPr>
              <a:t>https</a:t>
            </a:r>
            <a:r>
              <a:rPr kumimoji="0" lang="en-GB"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hlinkClick r:id="rId3"/>
              </a:rPr>
              <a:t>://www.youtube.com/watch?v=NG2zyeVRcbs</a:t>
            </a:r>
            <a:endParaRPr kumimoji="0" lang="en-GB"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4"/>
          <a:stretch>
            <a:fillRect/>
          </a:stretch>
        </p:blipFill>
        <p:spPr>
          <a:xfrm>
            <a:off x="10071368" y="271403"/>
            <a:ext cx="1870746" cy="1318246"/>
          </a:xfrm>
          <a:prstGeom prst="rect">
            <a:avLst/>
          </a:prstGeom>
        </p:spPr>
      </p:pic>
    </p:spTree>
    <p:extLst>
      <p:ext uri="{BB962C8B-B14F-4D97-AF65-F5344CB8AC3E}">
        <p14:creationId xmlns:p14="http://schemas.microsoft.com/office/powerpoint/2010/main" val="4165160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625785" y="2495905"/>
            <a:ext cx="4187703" cy="2791802"/>
          </a:xfrm>
          <a:prstGeom prst="rect">
            <a:avLst/>
          </a:prstGeom>
        </p:spPr>
      </p:pic>
      <p:sp>
        <p:nvSpPr>
          <p:cNvPr id="4" name="Title 1"/>
          <p:cNvSpPr txBox="1">
            <a:spLocks/>
          </p:cNvSpPr>
          <p:nvPr/>
        </p:nvSpPr>
        <p:spPr>
          <a:xfrm>
            <a:off x="0" y="723102"/>
            <a:ext cx="6719637" cy="1325563"/>
          </a:xfrm>
          <a:prstGeom prst="rect">
            <a:avLst/>
          </a:prstGeom>
          <a:solidFill>
            <a:schemeClr val="bg1">
              <a:lumMod val="50000"/>
              <a:alpha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50000"/>
                    <a:lumOff val="50000"/>
                  </a:schemeClr>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rgbClr val="DFE11C"/>
                </a:solidFill>
                <a:effectLst>
                  <a:outerShdw blurRad="38100" dist="38100" dir="2700000" algn="tl">
                    <a:srgbClr val="000000">
                      <a:alpha val="43137"/>
                    </a:srgbClr>
                  </a:outerShdw>
                </a:effectLst>
                <a:uLnTx/>
                <a:uFillTx/>
                <a:latin typeface="Calibri" panose="020F0502020204030204"/>
                <a:ea typeface="+mj-ea"/>
                <a:cs typeface="+mj-cs"/>
              </a:rPr>
              <a:t>Section Two, </a:t>
            </a:r>
            <a:r>
              <a:rPr kumimoji="0" lang="en-GB" sz="4400" b="1" i="0" u="none" strike="noStrike" kern="1200" cap="none" spc="0" normalizeH="0" baseline="0" noProof="0" dirty="0" smtClean="0">
                <a:ln>
                  <a:noFill/>
                </a:ln>
                <a:solidFill>
                  <a:srgbClr val="96C93C"/>
                </a:solidFill>
                <a:effectLst>
                  <a:outerShdw blurRad="38100" dist="38100" dir="2700000" algn="tl">
                    <a:srgbClr val="000000">
                      <a:alpha val="43137"/>
                    </a:srgbClr>
                  </a:outerShdw>
                </a:effectLst>
                <a:uLnTx/>
                <a:uFillTx/>
                <a:latin typeface="Calibri" panose="020F0502020204030204"/>
                <a:ea typeface="+mj-ea"/>
                <a:cs typeface="+mj-cs"/>
              </a:rPr>
              <a:t>Theme 1</a:t>
            </a:r>
            <a:r>
              <a:rPr kumimoji="0" lang="en-GB" sz="4400" b="0" i="0" u="none" strike="noStrike" kern="1200" cap="none" spc="0" normalizeH="0" baseline="0" noProof="0" dirty="0">
                <a:ln>
                  <a:noFill/>
                </a:ln>
                <a:solidFill>
                  <a:srgbClr val="96C93C"/>
                </a:solidFill>
                <a:effectLst>
                  <a:outerShdw blurRad="38100" dist="38100" dir="2700000" algn="tl">
                    <a:srgbClr val="000000">
                      <a:alpha val="43137"/>
                    </a:srgbClr>
                  </a:outerShdw>
                </a:effectLst>
                <a:uLnTx/>
                <a:uFillTx/>
                <a:latin typeface="Calibri" panose="020F0502020204030204"/>
                <a:ea typeface="+mj-ea"/>
                <a:cs typeface="+mj-cs"/>
              </a:rPr>
              <a:t/>
            </a:r>
            <a:br>
              <a:rPr kumimoji="0" lang="en-GB" sz="4400" b="0" i="0" u="none" strike="noStrike" kern="1200" cap="none" spc="0" normalizeH="0" baseline="0" noProof="0" dirty="0">
                <a:ln>
                  <a:noFill/>
                </a:ln>
                <a:solidFill>
                  <a:srgbClr val="96C93C"/>
                </a:solidFill>
                <a:effectLst>
                  <a:outerShdw blurRad="38100" dist="38100" dir="2700000" algn="tl">
                    <a:srgbClr val="000000">
                      <a:alpha val="43137"/>
                    </a:srgbClr>
                  </a:outerShdw>
                </a:effectLst>
                <a:uLnTx/>
                <a:uFillTx/>
                <a:latin typeface="Calibri" panose="020F0502020204030204"/>
                <a:ea typeface="+mj-ea"/>
                <a:cs typeface="+mj-cs"/>
              </a:rPr>
            </a:br>
            <a:r>
              <a:rPr kumimoji="0" lang="en-GB" sz="4400" b="0" i="0" u="none" strike="noStrike" kern="1200" cap="none" spc="0" normalizeH="0" baseline="0" noProof="0" dirty="0">
                <a:ln>
                  <a:noFill/>
                </a:ln>
                <a:solidFill>
                  <a:srgbClr val="42C0CC"/>
                </a:solidFill>
                <a:effectLst>
                  <a:outerShdw blurRad="38100" dist="38100" dir="2700000" algn="tl">
                    <a:srgbClr val="000000">
                      <a:alpha val="43137"/>
                    </a:srgbClr>
                  </a:outerShdw>
                </a:effectLst>
                <a:uLnTx/>
                <a:uFillTx/>
                <a:latin typeface="Calibri" panose="020F0502020204030204"/>
                <a:ea typeface="+mj-ea"/>
                <a:cs typeface="+mj-cs"/>
              </a:rPr>
              <a:t>Believing in Ourselves</a:t>
            </a:r>
          </a:p>
        </p:txBody>
      </p:sp>
    </p:spTree>
    <p:extLst>
      <p:ext uri="{BB962C8B-B14F-4D97-AF65-F5344CB8AC3E}">
        <p14:creationId xmlns:p14="http://schemas.microsoft.com/office/powerpoint/2010/main" val="2487287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Group Icon of Flat style - Available in SVG, PNG, EPS, AI &amp; Icon fonts"/>
          <p:cNvSpPr>
            <a:spLocks noGrp="1" noChangeAspect="1" noChangeArrowheads="1"/>
          </p:cNvSpPr>
          <p:nvPr>
            <p:ph idx="1"/>
          </p:nvPr>
        </p:nvSpPr>
        <p:spPr bwMode="auto">
          <a:xfrm>
            <a:off x="633663" y="1786597"/>
            <a:ext cx="10924674" cy="47980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457200" lvl="1" indent="0">
              <a:buNone/>
            </a:pPr>
            <a:r>
              <a:rPr lang="en-GB" sz="2200" dirty="0" smtClean="0"/>
              <a:t>Most of us will have experiences feelings of helplessness during lockdown, life changed so suddenly and it became difficult to predict what would happen next. With all of the restrictions and the constant news updates it was natural that we felt unsafe and that we had lost the ability to plan ahead.</a:t>
            </a:r>
          </a:p>
          <a:p>
            <a:pPr marL="457200" lvl="1" indent="0">
              <a:buNone/>
            </a:pPr>
            <a:endParaRPr lang="en-GB" sz="2200" dirty="0" smtClean="0"/>
          </a:p>
          <a:p>
            <a:pPr marL="457200" lvl="1" indent="0">
              <a:buNone/>
            </a:pPr>
            <a:r>
              <a:rPr lang="en-GB" sz="2200" dirty="0" smtClean="0"/>
              <a:t>We used to stick together to stay safe and now we had to keep safe by staying apart, we couldn’t hug or shake hands and we had lots of new rules to follow.. I’m sure you know them all off by heart!</a:t>
            </a:r>
          </a:p>
          <a:p>
            <a:pPr marL="457200" lvl="1" indent="0">
              <a:buNone/>
            </a:pPr>
            <a:endParaRPr lang="en-GB" sz="2200" dirty="0" smtClean="0"/>
          </a:p>
          <a:p>
            <a:pPr marL="457200" lvl="1" indent="0">
              <a:buNone/>
            </a:pPr>
            <a:r>
              <a:rPr lang="en-GB" sz="2200" dirty="0" smtClean="0"/>
              <a:t>Now as we emerge from lockdown that we all looked forward to so much- things can still feel scary and we can doubt ourselves and what we can do/</a:t>
            </a:r>
          </a:p>
          <a:p>
            <a:pPr marL="457200" lvl="1" indent="0">
              <a:buNone/>
            </a:pPr>
            <a:r>
              <a:rPr lang="en-GB" sz="2200" dirty="0" smtClean="0"/>
              <a:t>We must now start to look after ourselves in a different way- by reconnecting with ourselves and rebuilding our confidence and self belief</a:t>
            </a:r>
          </a:p>
          <a:p>
            <a:pPr marL="0" indent="0">
              <a:buNone/>
            </a:pPr>
            <a:endParaRPr lang="en-GB" dirty="0"/>
          </a:p>
        </p:txBody>
      </p:sp>
      <p:sp>
        <p:nvSpPr>
          <p:cNvPr id="7" name="AutoShape 8" descr="Group Icon of Flat style - Available in SVG, PNG, EPS, AI &amp; Icon fonts"/>
          <p:cNvSpPr>
            <a:spLocks noChangeAspect="1" noChangeArrowheads="1"/>
          </p:cNvSpPr>
          <p:nvPr/>
        </p:nvSpPr>
        <p:spPr bwMode="auto">
          <a:xfrm>
            <a:off x="249704" y="13320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a:blip r:embed="rId2"/>
          <a:stretch>
            <a:fillRect/>
          </a:stretch>
        </p:blipFill>
        <p:spPr>
          <a:xfrm>
            <a:off x="10533271" y="307592"/>
            <a:ext cx="1329308" cy="1329308"/>
          </a:xfrm>
          <a:prstGeom prst="rect">
            <a:avLst/>
          </a:prstGeom>
        </p:spPr>
      </p:pic>
      <p:sp>
        <p:nvSpPr>
          <p:cNvPr id="10" name="Title 1"/>
          <p:cNvSpPr>
            <a:spLocks noGrp="1"/>
          </p:cNvSpPr>
          <p:nvPr>
            <p:ph type="title"/>
          </p:nvPr>
        </p:nvSpPr>
        <p:spPr>
          <a:xfrm>
            <a:off x="838200" y="365125"/>
            <a:ext cx="10515600" cy="1325563"/>
          </a:xfrm>
        </p:spPr>
        <p:txBody>
          <a:bodyPr/>
          <a:lstStyle/>
          <a:p>
            <a:r>
              <a:rPr lang="en-GB" dirty="0" smtClean="0"/>
              <a:t>Believing In Ourselves</a:t>
            </a:r>
            <a:endParaRPr lang="en-GB" dirty="0"/>
          </a:p>
        </p:txBody>
      </p:sp>
    </p:spTree>
    <p:extLst>
      <p:ext uri="{BB962C8B-B14F-4D97-AF65-F5344CB8AC3E}">
        <p14:creationId xmlns:p14="http://schemas.microsoft.com/office/powerpoint/2010/main" val="3929256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9591" y="2069685"/>
            <a:ext cx="10530936" cy="3625262"/>
          </a:xfrm>
          <a:solidFill>
            <a:srgbClr val="42C0CC"/>
          </a:solidFill>
          <a:ln>
            <a:noFill/>
          </a:ln>
        </p:spPr>
        <p:txBody>
          <a:bodyPr>
            <a:normAutofit/>
          </a:bodyPr>
          <a:lstStyle/>
          <a:p>
            <a:pPr marL="0" indent="0">
              <a:buNone/>
            </a:pPr>
            <a:r>
              <a:rPr lang="en-GB" sz="3600" b="1" dirty="0" smtClean="0"/>
              <a:t>Step one: </a:t>
            </a:r>
            <a:r>
              <a:rPr lang="en-GB" dirty="0" smtClean="0"/>
              <a:t>Introduce idea of self- belief and how this impacts on our motivation to try something; e.g. baking a cake, changing a tyre, running a 10k. If we believe we can do something we will give it a try if our mind set is no I can’t we won’t take that risk</a:t>
            </a:r>
          </a:p>
          <a:p>
            <a:pPr marL="0" indent="0">
              <a:buNone/>
            </a:pPr>
            <a:endParaRPr lang="en-GB" dirty="0" smtClean="0"/>
          </a:p>
          <a:p>
            <a:pPr marL="0" indent="0">
              <a:buNone/>
            </a:pPr>
            <a:r>
              <a:rPr lang="en-GB" dirty="0" smtClean="0"/>
              <a:t>Having self belief can reduce stress and reinforce our strengths to help us cope with challenges. I was able to do this before so I will try</a:t>
            </a:r>
          </a:p>
          <a:p>
            <a:pPr marL="0" indent="0">
              <a:buNone/>
            </a:pPr>
            <a:endParaRPr lang="en-GB" dirty="0" smtClean="0"/>
          </a:p>
          <a:p>
            <a:pPr marL="0" indent="0">
              <a:buNone/>
            </a:pPr>
            <a:endParaRPr lang="en-GB" dirty="0" smtClean="0"/>
          </a:p>
          <a:p>
            <a:pPr marL="0" indent="0">
              <a:buNone/>
            </a:pPr>
            <a:endParaRPr lang="en-GB" dirty="0"/>
          </a:p>
        </p:txBody>
      </p:sp>
      <p:sp>
        <p:nvSpPr>
          <p:cNvPr id="4" name="Title 1"/>
          <p:cNvSpPr>
            <a:spLocks noGrp="1"/>
          </p:cNvSpPr>
          <p:nvPr>
            <p:ph type="title"/>
          </p:nvPr>
        </p:nvSpPr>
        <p:spPr>
          <a:xfrm>
            <a:off x="361654" y="787791"/>
            <a:ext cx="10515600" cy="1281894"/>
          </a:xfrm>
        </p:spPr>
        <p:txBody>
          <a:bodyPr>
            <a:normAutofit/>
          </a:bodyPr>
          <a:lstStyle/>
          <a:p>
            <a:r>
              <a:rPr lang="en-GB" sz="2800" dirty="0"/>
              <a:t>Materials required- inspirational story of someone who demonstrated their self belief and used their strengths to the best of their ability </a:t>
            </a:r>
            <a:r>
              <a:rPr lang="en-GB" sz="2800" dirty="0" smtClean="0"/>
              <a:t>	</a:t>
            </a:r>
            <a:endParaRPr lang="en-GB" sz="2800" i="1" dirty="0"/>
          </a:p>
        </p:txBody>
      </p:sp>
      <p:pic>
        <p:nvPicPr>
          <p:cNvPr id="5" name="Picture 4"/>
          <p:cNvPicPr>
            <a:picLocks noChangeAspect="1"/>
          </p:cNvPicPr>
          <p:nvPr/>
        </p:nvPicPr>
        <p:blipFill>
          <a:blip r:embed="rId2"/>
          <a:stretch>
            <a:fillRect/>
          </a:stretch>
        </p:blipFill>
        <p:spPr>
          <a:xfrm>
            <a:off x="10533271" y="307592"/>
            <a:ext cx="1329308" cy="1329308"/>
          </a:xfrm>
          <a:prstGeom prst="rect">
            <a:avLst/>
          </a:prstGeom>
        </p:spPr>
      </p:pic>
    </p:spTree>
    <p:extLst>
      <p:ext uri="{BB962C8B-B14F-4D97-AF65-F5344CB8AC3E}">
        <p14:creationId xmlns:p14="http://schemas.microsoft.com/office/powerpoint/2010/main" val="1473405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003102" y="990568"/>
            <a:ext cx="7499213" cy="1326649"/>
          </a:xfrm>
          <a:prstGeom prst="rect">
            <a:avLst/>
          </a:prstGeom>
          <a:solidFill>
            <a:srgbClr val="DFE11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Step </a:t>
            </a:r>
            <a:r>
              <a:rPr kumimoji="0" lang="en-GB" sz="3600" b="1"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Two: </a:t>
            </a:r>
            <a:r>
              <a:rPr kumimoji="0" lang="en-GB"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Story of an inspirational person who believed they could make a difference and did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Content Placeholder 2"/>
          <p:cNvSpPr txBox="1">
            <a:spLocks/>
          </p:cNvSpPr>
          <p:nvPr/>
        </p:nvSpPr>
        <p:spPr>
          <a:xfrm>
            <a:off x="2591271" y="2752576"/>
            <a:ext cx="7499212" cy="1326649"/>
          </a:xfrm>
          <a:prstGeom prst="rect">
            <a:avLst/>
          </a:prstGeom>
          <a:solidFill>
            <a:schemeClr val="tx1">
              <a:lumMod val="50000"/>
              <a:lumOff val="5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rPr>
              <a:t>Step </a:t>
            </a:r>
            <a:r>
              <a:rPr kumimoji="0" lang="en-GB" sz="3600" b="1" i="0" u="none" strike="noStrike" kern="1200" cap="none" spc="0" normalizeH="0" baseline="0" noProof="0" dirty="0" smtClean="0">
                <a:ln>
                  <a:noFill/>
                </a:ln>
                <a:solidFill>
                  <a:prstClr val="white"/>
                </a:solidFill>
                <a:effectLst/>
                <a:uLnTx/>
                <a:uFillTx/>
                <a:latin typeface="Calibri" panose="020F0502020204030204"/>
                <a:ea typeface="+mn-ea"/>
                <a:cs typeface="+mn-cs"/>
              </a:rPr>
              <a:t>Three: </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what obstacles and challenges did they face and overcome to maintain  self-belief</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2"/>
          <p:cNvSpPr txBox="1">
            <a:spLocks/>
          </p:cNvSpPr>
          <p:nvPr/>
        </p:nvSpPr>
        <p:spPr>
          <a:xfrm>
            <a:off x="4163397" y="4514584"/>
            <a:ext cx="7499212" cy="1326649"/>
          </a:xfrm>
          <a:prstGeom prst="rect">
            <a:avLst/>
          </a:prstGeom>
          <a:solidFill>
            <a:srgbClr val="96C93C"/>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Step </a:t>
            </a:r>
            <a:r>
              <a:rPr kumimoji="0" lang="en-GB" sz="3600" b="1"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Four: </a:t>
            </a:r>
            <a:r>
              <a:rPr kumimoji="0" lang="en-GB"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Self- Belief doesn’t mean instant success, but rather gives you the focus to keep moving closer to your goal one step at a time.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8" name="Picture 7"/>
          <p:cNvPicPr>
            <a:picLocks noChangeAspect="1"/>
          </p:cNvPicPr>
          <p:nvPr/>
        </p:nvPicPr>
        <p:blipFill>
          <a:blip r:embed="rId2"/>
          <a:stretch>
            <a:fillRect/>
          </a:stretch>
        </p:blipFill>
        <p:spPr>
          <a:xfrm>
            <a:off x="10533271" y="307592"/>
            <a:ext cx="1329308" cy="1329308"/>
          </a:xfrm>
          <a:prstGeom prst="rect">
            <a:avLst/>
          </a:prstGeom>
        </p:spPr>
      </p:pic>
    </p:spTree>
    <p:extLst>
      <p:ext uri="{BB962C8B-B14F-4D97-AF65-F5344CB8AC3E}">
        <p14:creationId xmlns:p14="http://schemas.microsoft.com/office/powerpoint/2010/main" val="2304294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this important?</a:t>
            </a:r>
            <a:endParaRPr lang="en-GB" dirty="0"/>
          </a:p>
        </p:txBody>
      </p:sp>
      <p:sp>
        <p:nvSpPr>
          <p:cNvPr id="3" name="Content Placeholder 2"/>
          <p:cNvSpPr>
            <a:spLocks noGrp="1"/>
          </p:cNvSpPr>
          <p:nvPr>
            <p:ph idx="1"/>
          </p:nvPr>
        </p:nvSpPr>
        <p:spPr>
          <a:xfrm>
            <a:off x="838200" y="1825625"/>
            <a:ext cx="11000874" cy="2874712"/>
          </a:xfrm>
        </p:spPr>
        <p:txBody>
          <a:bodyPr>
            <a:normAutofit/>
          </a:bodyPr>
          <a:lstStyle/>
          <a:p>
            <a:r>
              <a:rPr lang="en-GB" dirty="0" smtClean="0"/>
              <a:t>Many of us have felt we have had no control during lockdown, exams were cancelled, events were called off and we began to feel helpless</a:t>
            </a:r>
          </a:p>
          <a:p>
            <a:r>
              <a:rPr lang="en-GB" dirty="0" smtClean="0"/>
              <a:t>As we move into this next phase it can be hard to feel motivated and believe that what we do in school now really matters.</a:t>
            </a:r>
          </a:p>
          <a:p>
            <a:r>
              <a:rPr lang="en-GB" dirty="0" smtClean="0"/>
              <a:t>Focusing on self belief helps us to remember our strengths what we have achieved and what we have coped with before. </a:t>
            </a:r>
          </a:p>
          <a:p>
            <a:pPr marL="0" indent="0">
              <a:buNone/>
            </a:pPr>
            <a:endParaRPr lang="en-GB" dirty="0"/>
          </a:p>
        </p:txBody>
      </p:sp>
      <p:pic>
        <p:nvPicPr>
          <p:cNvPr id="4" name="Picture 3"/>
          <p:cNvPicPr>
            <a:picLocks noChangeAspect="1"/>
          </p:cNvPicPr>
          <p:nvPr/>
        </p:nvPicPr>
        <p:blipFill rotWithShape="1">
          <a:blip r:embed="rId2"/>
          <a:srcRect l="3894" t="9635" b="39880"/>
          <a:stretch/>
        </p:blipFill>
        <p:spPr>
          <a:xfrm>
            <a:off x="2155693" y="4507832"/>
            <a:ext cx="8365887" cy="1491916"/>
          </a:xfrm>
          <a:prstGeom prst="rect">
            <a:avLst/>
          </a:prstGeom>
        </p:spPr>
      </p:pic>
      <p:pic>
        <p:nvPicPr>
          <p:cNvPr id="5" name="Picture 4"/>
          <p:cNvPicPr>
            <a:picLocks noChangeAspect="1"/>
          </p:cNvPicPr>
          <p:nvPr/>
        </p:nvPicPr>
        <p:blipFill>
          <a:blip r:embed="rId3"/>
          <a:stretch>
            <a:fillRect/>
          </a:stretch>
        </p:blipFill>
        <p:spPr>
          <a:xfrm>
            <a:off x="10533271" y="307592"/>
            <a:ext cx="1329308" cy="1329308"/>
          </a:xfrm>
          <a:prstGeom prst="rect">
            <a:avLst/>
          </a:prstGeom>
        </p:spPr>
      </p:pic>
    </p:spTree>
    <p:extLst>
      <p:ext uri="{BB962C8B-B14F-4D97-AF65-F5344CB8AC3E}">
        <p14:creationId xmlns:p14="http://schemas.microsoft.com/office/powerpoint/2010/main" val="2864489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49124" y="3494711"/>
            <a:ext cx="3296181" cy="1106906"/>
          </a:xfrm>
          <a:prstGeom prst="rect">
            <a:avLst/>
          </a:prstGeom>
          <a:solidFill>
            <a:schemeClr val="tx1">
              <a:lumMod val="50000"/>
              <a:lumOff val="5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rPr>
              <a:t>Marcus Rashford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p:cNvSpPr txBox="1">
            <a:spLocks/>
          </p:cNvSpPr>
          <p:nvPr/>
        </p:nvSpPr>
        <p:spPr>
          <a:xfrm>
            <a:off x="4452155" y="3494711"/>
            <a:ext cx="3296181" cy="1106906"/>
          </a:xfrm>
          <a:prstGeom prst="rect">
            <a:avLst/>
          </a:prstGeom>
          <a:solidFill>
            <a:schemeClr val="tx1">
              <a:lumMod val="50000"/>
              <a:lumOff val="50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smtClean="0">
                <a:ln>
                  <a:noFill/>
                </a:ln>
                <a:solidFill>
                  <a:prstClr val="white"/>
                </a:solidFill>
                <a:effectLst/>
                <a:uLnTx/>
                <a:uFillTx/>
                <a:latin typeface="Calibri" panose="020F0502020204030204"/>
                <a:ea typeface="+mn-ea"/>
                <a:cs typeface="+mn-cs"/>
              </a:rPr>
              <a:t>Greta Thunberg</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p:cNvSpPr txBox="1">
            <a:spLocks/>
          </p:cNvSpPr>
          <p:nvPr/>
        </p:nvSpPr>
        <p:spPr>
          <a:xfrm>
            <a:off x="8655186" y="3494711"/>
            <a:ext cx="3296181" cy="1106906"/>
          </a:xfrm>
          <a:prstGeom prst="rect">
            <a:avLst/>
          </a:prstGeom>
          <a:solidFill>
            <a:schemeClr val="tx1">
              <a:lumMod val="50000"/>
              <a:lumOff val="50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rPr>
              <a:t>Captain </a:t>
            </a:r>
            <a:r>
              <a:rPr kumimoji="0" lang="en-GB" sz="3600" b="0" i="0" u="none" strike="noStrike" kern="1200" cap="none" spc="0" normalizeH="0" baseline="0" noProof="0" dirty="0" smtClean="0">
                <a:ln>
                  <a:noFill/>
                </a:ln>
                <a:solidFill>
                  <a:prstClr val="white"/>
                </a:solidFill>
                <a:effectLst/>
                <a:uLnTx/>
                <a:uFillTx/>
                <a:latin typeface="Calibri" panose="020F0502020204030204"/>
                <a:ea typeface="+mn-ea"/>
                <a:cs typeface="+mn-cs"/>
              </a:rPr>
              <a:t>Tom</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Content Placeholder 2"/>
          <p:cNvSpPr txBox="1">
            <a:spLocks/>
          </p:cNvSpPr>
          <p:nvPr/>
        </p:nvSpPr>
        <p:spPr>
          <a:xfrm>
            <a:off x="249123" y="4601617"/>
            <a:ext cx="3296181" cy="842581"/>
          </a:xfrm>
          <a:prstGeom prst="rect">
            <a:avLst/>
          </a:prstGeom>
          <a:solidFill>
            <a:srgbClr val="DFE11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hlinkClick r:id="rId2"/>
              </a:rPr>
              <a:t>https://www.youtube.com/watch?v=vyHZ8rbJQUQ</a:t>
            </a:r>
            <a:endParaRPr kumimoji="0" lang="en-GB"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Content Placeholder 2"/>
          <p:cNvSpPr txBox="1">
            <a:spLocks/>
          </p:cNvSpPr>
          <p:nvPr/>
        </p:nvSpPr>
        <p:spPr>
          <a:xfrm>
            <a:off x="4452155" y="4601618"/>
            <a:ext cx="3296181" cy="842580"/>
          </a:xfrm>
          <a:prstGeom prst="rect">
            <a:avLst/>
          </a:prstGeom>
          <a:solidFill>
            <a:srgbClr val="DFE11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hlinkClick r:id="rId3"/>
              </a:rPr>
              <a:t>https</a:t>
            </a:r>
            <a:r>
              <a:rPr kumimoji="0" lang="en-GB"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hlinkClick r:id="rId3"/>
              </a:rPr>
              <a:t>://</a:t>
            </a:r>
            <a:r>
              <a:rPr kumimoji="0" lang="en-GB" sz="20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hlinkClick r:id="rId3"/>
              </a:rPr>
              <a:t>www.youtube.com/watch?v=KAJsdgTPJpU</a:t>
            </a:r>
            <a:endParaRPr kumimoji="0" lang="en-GB" sz="20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ontent Placeholder 2"/>
          <p:cNvSpPr txBox="1">
            <a:spLocks/>
          </p:cNvSpPr>
          <p:nvPr/>
        </p:nvSpPr>
        <p:spPr>
          <a:xfrm>
            <a:off x="8655186" y="4601617"/>
            <a:ext cx="3296181" cy="842582"/>
          </a:xfrm>
          <a:prstGeom prst="rect">
            <a:avLst/>
          </a:prstGeom>
          <a:solidFill>
            <a:srgbClr val="DFE11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hlinkClick r:id="rId4"/>
              </a:rPr>
              <a:t>https://</a:t>
            </a:r>
            <a:r>
              <a:rPr kumimoji="0" lang="en-GB" sz="20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hlinkClick r:id="rId4"/>
              </a:rPr>
              <a:t>www.youtube.com/watch?v=SwGWfRZH3oI</a:t>
            </a:r>
            <a:endParaRPr kumimoji="0" lang="en-GB" sz="20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descr="File:Lakeyboy Silhouette.PNG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513" y="758545"/>
            <a:ext cx="2049399" cy="2736166"/>
          </a:xfrm>
          <a:prstGeom prst="rect">
            <a:avLst/>
          </a:prstGeom>
        </p:spPr>
      </p:pic>
      <p:pic>
        <p:nvPicPr>
          <p:cNvPr id="14" name="Picture 13" descr="File:Lakeyboy Silhouette.PNG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8577" y="758545"/>
            <a:ext cx="2049399" cy="2736166"/>
          </a:xfrm>
          <a:prstGeom prst="rect">
            <a:avLst/>
          </a:prstGeom>
        </p:spPr>
      </p:pic>
      <p:pic>
        <p:nvPicPr>
          <p:cNvPr id="15" name="Picture 14" descr="File:Lakeyboy Silhouette.PNG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5545" y="747931"/>
            <a:ext cx="2049399" cy="2736166"/>
          </a:xfrm>
          <a:prstGeom prst="rect">
            <a:avLst/>
          </a:prstGeom>
        </p:spPr>
      </p:pic>
      <p:pic>
        <p:nvPicPr>
          <p:cNvPr id="12" name="Picture 11"/>
          <p:cNvPicPr>
            <a:picLocks noChangeAspect="1"/>
          </p:cNvPicPr>
          <p:nvPr/>
        </p:nvPicPr>
        <p:blipFill>
          <a:blip r:embed="rId6"/>
          <a:stretch>
            <a:fillRect/>
          </a:stretch>
        </p:blipFill>
        <p:spPr>
          <a:xfrm>
            <a:off x="11137027" y="209118"/>
            <a:ext cx="789688" cy="789688"/>
          </a:xfrm>
          <a:prstGeom prst="rect">
            <a:avLst/>
          </a:prstGeom>
        </p:spPr>
      </p:pic>
    </p:spTree>
    <p:extLst>
      <p:ext uri="{BB962C8B-B14F-4D97-AF65-F5344CB8AC3E}">
        <p14:creationId xmlns:p14="http://schemas.microsoft.com/office/powerpoint/2010/main" val="1126872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58" y="685967"/>
            <a:ext cx="10296008" cy="3404770"/>
          </a:xfrm>
        </p:spPr>
        <p:txBody>
          <a:bodyPr>
            <a:normAutofit/>
          </a:bodyPr>
          <a:lstStyle/>
          <a:p>
            <a:r>
              <a:rPr lang="en-GB" dirty="0" smtClean="0">
                <a:latin typeface="Franklin Gothic Heavy" panose="020B0903020102020204" pitchFamily="34" charset="0"/>
              </a:rPr>
              <a:t>When we believe in ourselves we believe that we can make a difference</a:t>
            </a:r>
            <a:br>
              <a:rPr lang="en-GB" dirty="0" smtClean="0">
                <a:latin typeface="Franklin Gothic Heavy" panose="020B0903020102020204" pitchFamily="34" charset="0"/>
              </a:rPr>
            </a:br>
            <a:r>
              <a:rPr lang="en-GB" dirty="0" smtClean="0">
                <a:latin typeface="Franklin Gothic Heavy" panose="020B0903020102020204" pitchFamily="34" charset="0"/>
              </a:rPr>
              <a:t/>
            </a:r>
            <a:br>
              <a:rPr lang="en-GB" dirty="0" smtClean="0">
                <a:latin typeface="Franklin Gothic Heavy" panose="020B0903020102020204" pitchFamily="34" charset="0"/>
              </a:rPr>
            </a:br>
            <a:r>
              <a:rPr lang="en-GB" dirty="0" smtClean="0">
                <a:latin typeface="Franklin Gothic Heavy" panose="020B0903020102020204" pitchFamily="34" charset="0"/>
              </a:rPr>
              <a:t>This helps remind us of our strengths and what we can achieve</a:t>
            </a:r>
            <a:endParaRPr lang="en-GB" dirty="0">
              <a:latin typeface="Franklin Gothic Heavy" panose="020B0903020102020204" pitchFamily="34" charset="0"/>
            </a:endParaRPr>
          </a:p>
        </p:txBody>
      </p:sp>
      <p:sp>
        <p:nvSpPr>
          <p:cNvPr id="3" name="Content Placeholder 2"/>
          <p:cNvSpPr>
            <a:spLocks noGrp="1"/>
          </p:cNvSpPr>
          <p:nvPr>
            <p:ph idx="1"/>
          </p:nvPr>
        </p:nvSpPr>
        <p:spPr>
          <a:xfrm>
            <a:off x="4881489" y="2598821"/>
            <a:ext cx="6472310" cy="3578142"/>
          </a:xfrm>
        </p:spPr>
        <p:txBody>
          <a:bodyPr/>
          <a:lstStyle/>
          <a:p>
            <a:pPr marL="0" indent="0">
              <a:buNone/>
            </a:pPr>
            <a:endParaRPr lang="en-GB" dirty="0" smtClean="0"/>
          </a:p>
          <a:p>
            <a:pPr marL="0" indent="0">
              <a:buNone/>
            </a:pPr>
            <a:endParaRPr lang="en-GB" dirty="0"/>
          </a:p>
          <a:p>
            <a:pPr marL="0" indent="0">
              <a:buNone/>
            </a:pPr>
            <a:endParaRPr lang="en-GB" dirty="0"/>
          </a:p>
          <a:p>
            <a:pPr marL="0" indent="0">
              <a:buNone/>
            </a:pPr>
            <a:r>
              <a:rPr lang="en-GB" sz="3200" dirty="0" smtClean="0"/>
              <a:t>When we believe in ourselves we begin to RECONNECT with our hopes and dreams and become more motivated and empowered</a:t>
            </a:r>
          </a:p>
          <a:p>
            <a:pPr marL="0" indent="0">
              <a:buNone/>
            </a:pPr>
            <a:endParaRPr lang="en-GB" dirty="0"/>
          </a:p>
        </p:txBody>
      </p:sp>
      <p:pic>
        <p:nvPicPr>
          <p:cNvPr id="5" name="Picture 4"/>
          <p:cNvPicPr>
            <a:picLocks noChangeAspect="1"/>
          </p:cNvPicPr>
          <p:nvPr/>
        </p:nvPicPr>
        <p:blipFill>
          <a:blip r:embed="rId2"/>
          <a:stretch>
            <a:fillRect/>
          </a:stretch>
        </p:blipFill>
        <p:spPr>
          <a:xfrm>
            <a:off x="10071368" y="271403"/>
            <a:ext cx="1870746" cy="1318246"/>
          </a:xfrm>
          <a:prstGeom prst="rect">
            <a:avLst/>
          </a:prstGeom>
        </p:spPr>
      </p:pic>
    </p:spTree>
    <p:extLst>
      <p:ext uri="{BB962C8B-B14F-4D97-AF65-F5344CB8AC3E}">
        <p14:creationId xmlns:p14="http://schemas.microsoft.com/office/powerpoint/2010/main" val="82750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rey Brick Wallpaper Mural | For Bedrooms &amp; More | MuralsWallpaper"/>
          <p:cNvPicPr>
            <a:picLocks noChangeAspect="1" noChangeArrowheads="1"/>
          </p:cNvPicPr>
          <p:nvPr/>
        </p:nvPicPr>
        <p:blipFill rotWithShape="1">
          <a:blip r:embed="rId2">
            <a:extLst>
              <a:ext uri="{28A0092B-C50C-407E-A947-70E740481C1C}">
                <a14:useLocalDpi xmlns:a14="http://schemas.microsoft.com/office/drawing/2010/main" val="0"/>
              </a:ext>
            </a:extLst>
          </a:blip>
          <a:srcRect b="13394"/>
          <a:stretch/>
        </p:blipFill>
        <p:spPr bwMode="auto">
          <a:xfrm>
            <a:off x="-19032" y="1"/>
            <a:ext cx="1221103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3400899" y="893947"/>
            <a:ext cx="5371169" cy="5371169"/>
          </a:xfrm>
          <a:prstGeom prst="rect">
            <a:avLst/>
          </a:prstGeom>
        </p:spPr>
      </p:pic>
      <p:pic>
        <p:nvPicPr>
          <p:cNvPr id="5" name="Picture 4"/>
          <p:cNvPicPr>
            <a:picLocks noChangeAspect="1"/>
          </p:cNvPicPr>
          <p:nvPr/>
        </p:nvPicPr>
        <p:blipFill>
          <a:blip r:embed="rId4"/>
          <a:stretch>
            <a:fillRect/>
          </a:stretch>
        </p:blipFill>
        <p:spPr>
          <a:xfrm>
            <a:off x="11366695" y="215132"/>
            <a:ext cx="631689" cy="445128"/>
          </a:xfrm>
          <a:prstGeom prst="rect">
            <a:avLst/>
          </a:prstGeom>
        </p:spPr>
      </p:pic>
    </p:spTree>
    <p:extLst>
      <p:ext uri="{BB962C8B-B14F-4D97-AF65-F5344CB8AC3E}">
        <p14:creationId xmlns:p14="http://schemas.microsoft.com/office/powerpoint/2010/main" val="221849161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727</Words>
  <Application>Microsoft Office PowerPoint</Application>
  <PresentationFormat>Widescreen</PresentationFormat>
  <Paragraphs>62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Franklin Gothic Heavy</vt:lpstr>
      <vt:lpstr>1_Office Theme</vt:lpstr>
      <vt:lpstr>Reconnect and Rise</vt:lpstr>
      <vt:lpstr>PowerPoint Presentation</vt:lpstr>
      <vt:lpstr>Believing In Ourselves</vt:lpstr>
      <vt:lpstr>Materials required- inspirational story of someone who demonstrated their self belief and used their strengths to the best of their ability  </vt:lpstr>
      <vt:lpstr>PowerPoint Presentation</vt:lpstr>
      <vt:lpstr>Why is this important?</vt:lpstr>
      <vt:lpstr>PowerPoint Presentation</vt:lpstr>
      <vt:lpstr>When we believe in ourselves we believe that we can make a difference  This helps remind us of our strengths and what we can achieve</vt:lpstr>
      <vt:lpstr>PowerPoint Presentation</vt:lpstr>
      <vt:lpstr>PowerPoint Presentation</vt:lpstr>
      <vt:lpstr>    What words did you see? (Pair and share)  How would you have felt if the words you noticed were negative? </vt:lpstr>
      <vt:lpstr>Notes for Teachers</vt:lpstr>
      <vt:lpstr>PowerPoint Presentation</vt:lpstr>
      <vt:lpstr>PowerPoint Presentation</vt:lpstr>
      <vt:lpstr> </vt:lpstr>
    </vt:vector>
  </TitlesOfParts>
  <Company>EANI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Reconnect and Rise</dc:title>
  <dc:creator>Elaine King</dc:creator>
  <cp:lastModifiedBy>D Gilvary</cp:lastModifiedBy>
  <cp:revision>1</cp:revision>
  <dcterms:created xsi:type="dcterms:W3CDTF">2020-08-17T11:19:50Z</dcterms:created>
  <dcterms:modified xsi:type="dcterms:W3CDTF">2021-03-29T12:44:26Z</dcterms:modified>
</cp:coreProperties>
</file>