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2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170" name="Picture 2" descr="https://www.sec-ed.co.uk/article-images/152143/Classroom47-AS.jpg?width=400&amp;height=267&amp;scale=canvas"/>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l="333" t="9329" r="106" b="7327"/>
          <a:stretch/>
        </p:blipFill>
        <p:spPr bwMode="auto">
          <a:xfrm>
            <a:off x="20053" y="45484"/>
            <a:ext cx="12192000" cy="681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Education Authority"/>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493" b="17104"/>
          <a:stretch/>
        </p:blipFill>
        <p:spPr bwMode="auto">
          <a:xfrm>
            <a:off x="20053" y="4074695"/>
            <a:ext cx="4953000" cy="1909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973052" y="4090737"/>
            <a:ext cx="7218947" cy="1892968"/>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2031579" y="4090737"/>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userDrawn="1"/>
        </p:nvCxnSpPr>
        <p:spPr>
          <a:xfrm>
            <a:off x="5165558" y="4924926"/>
            <a:ext cx="66414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19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378002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86455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mn-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50000"/>
                  </a:schemeClr>
                </a:solidFill>
                <a:latin typeface="+mn-lt"/>
              </a:defRPr>
            </a:lvl1pPr>
            <a:lvl2pPr>
              <a:defRPr>
                <a:solidFill>
                  <a:schemeClr val="bg1">
                    <a:lumMod val="50000"/>
                  </a:schemeClr>
                </a:solidFill>
                <a:latin typeface="+mn-lt"/>
              </a:defRPr>
            </a:lvl2pPr>
            <a:lvl3pPr>
              <a:defRPr>
                <a:solidFill>
                  <a:schemeClr val="bg1">
                    <a:lumMod val="50000"/>
                  </a:schemeClr>
                </a:solidFill>
                <a:latin typeface="+mn-lt"/>
              </a:defRPr>
            </a:lvl3pPr>
            <a:lvl4pPr>
              <a:defRPr>
                <a:solidFill>
                  <a:schemeClr val="bg1">
                    <a:lumMod val="50000"/>
                  </a:schemeClr>
                </a:solidFill>
                <a:latin typeface="+mn-lt"/>
              </a:defRPr>
            </a:lvl4pPr>
            <a:lvl5pPr>
              <a:defRPr>
                <a:solidFill>
                  <a:schemeClr val="bg1">
                    <a:lumMod val="50000"/>
                  </a:schemeClr>
                </a:solidFill>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 name="Picture 4" descr="Education Authority"/>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493" b="17104"/>
          <a:stretch/>
        </p:blipFill>
        <p:spPr bwMode="auto">
          <a:xfrm>
            <a:off x="0" y="6214964"/>
            <a:ext cx="1668379" cy="6430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668379" y="6214964"/>
            <a:ext cx="10523621" cy="643036"/>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12051633" y="0"/>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0"/>
            <a:ext cx="2005263" cy="228600"/>
          </a:xfrm>
          <a:prstGeom prst="rect">
            <a:avLst/>
          </a:prstGeom>
          <a:solidFill>
            <a:srgbClr val="DFE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9496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22707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10157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22463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1835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74878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308838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8914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8874-FBD8-42CF-BEAB-EAA02FDEEBE0}" type="datetimeFigureOut">
              <a:rPr lang="en-GB" smtClean="0"/>
              <a:t>29/03/2021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434B-9531-4AEE-91EE-BF17224DA8A2}" type="slidenum">
              <a:rPr lang="en-GB" smtClean="0"/>
              <a:t>‹#›</a:t>
            </a:fld>
            <a:endParaRPr lang="en-GB" dirty="0"/>
          </a:p>
        </p:txBody>
      </p:sp>
    </p:spTree>
    <p:extLst>
      <p:ext uri="{BB962C8B-B14F-4D97-AF65-F5344CB8AC3E}">
        <p14:creationId xmlns:p14="http://schemas.microsoft.com/office/powerpoint/2010/main" val="332772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3" y="4170947"/>
            <a:ext cx="7090610" cy="842378"/>
          </a:xfrm>
        </p:spPr>
        <p:txBody>
          <a:bodyPr>
            <a:normAutofit fontScale="90000"/>
          </a:bodyPr>
          <a:lstStyle/>
          <a:p>
            <a:r>
              <a:rPr lang="en-GB" b="1" dirty="0">
                <a:solidFill>
                  <a:schemeClr val="tx1">
                    <a:lumMod val="65000"/>
                    <a:lumOff val="35000"/>
                  </a:schemeClr>
                </a:solidFill>
              </a:rPr>
              <a:t>Reconnect and Rise</a:t>
            </a:r>
          </a:p>
        </p:txBody>
      </p:sp>
      <p:sp>
        <p:nvSpPr>
          <p:cNvPr id="3" name="Subtitle 2"/>
          <p:cNvSpPr>
            <a:spLocks noGrp="1"/>
          </p:cNvSpPr>
          <p:nvPr>
            <p:ph type="subTitle" idx="1"/>
          </p:nvPr>
        </p:nvSpPr>
        <p:spPr>
          <a:xfrm>
            <a:off x="4973053" y="5013325"/>
            <a:ext cx="7090610" cy="922254"/>
          </a:xfrm>
        </p:spPr>
        <p:txBody>
          <a:bodyPr>
            <a:normAutofit fontScale="92500" lnSpcReduction="10000"/>
          </a:bodyPr>
          <a:lstStyle/>
          <a:p>
            <a:pPr algn="l"/>
            <a:r>
              <a:rPr lang="en-GB" b="1" dirty="0" smtClean="0">
                <a:solidFill>
                  <a:schemeClr val="tx1">
                    <a:lumMod val="50000"/>
                    <a:lumOff val="50000"/>
                  </a:schemeClr>
                </a:solidFill>
              </a:rPr>
              <a:t>A selection of assembly and class based activities to support your school community as it comes back together again. </a:t>
            </a:r>
            <a:endParaRPr lang="en-GB" b="1" dirty="0">
              <a:solidFill>
                <a:schemeClr val="tx1">
                  <a:lumMod val="50000"/>
                  <a:lumOff val="50000"/>
                </a:schemeClr>
              </a:solidFill>
            </a:endParaRPr>
          </a:p>
        </p:txBody>
      </p:sp>
    </p:spTree>
    <p:extLst>
      <p:ext uri="{BB962C8B-B14F-4D97-AF65-F5344CB8AC3E}">
        <p14:creationId xmlns:p14="http://schemas.microsoft.com/office/powerpoint/2010/main" val="313536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Why is Resilience important now?</a:t>
            </a:r>
            <a:endParaRPr lang="en-GB" sz="3600" b="1" dirty="0"/>
          </a:p>
        </p:txBody>
      </p:sp>
      <p:sp>
        <p:nvSpPr>
          <p:cNvPr id="3" name="Content Placeholder 2"/>
          <p:cNvSpPr>
            <a:spLocks noGrp="1"/>
          </p:cNvSpPr>
          <p:nvPr>
            <p:ph idx="1"/>
          </p:nvPr>
        </p:nvSpPr>
        <p:spPr/>
        <p:txBody>
          <a:bodyPr/>
          <a:lstStyle/>
          <a:p>
            <a:r>
              <a:rPr lang="en-GB" dirty="0" smtClean="0"/>
              <a:t>Everyone has had a different experience of lockdown and whilst all of our worlds were thrown upside down by the Covid 19 Pandemic each one of us will have been impacted in various ways</a:t>
            </a:r>
          </a:p>
          <a:p>
            <a:r>
              <a:rPr lang="en-GB" dirty="0" smtClean="0"/>
              <a:t>It is completely normal to feel hopeless and overwhelmed as we return to school- I have missed so much, how will I catch up, or I miss home I have really enjoyed being in lockdown.. That extra time in bed in the mornings was great! Simple things like following rules, wearing our uniform coupled with the ‘new normal’ can make us feel overwhelmed. </a:t>
            </a:r>
          </a:p>
          <a:p>
            <a:r>
              <a:rPr lang="en-GB" dirty="0" smtClean="0"/>
              <a:t>We are focusing on HOPE which is intertwined with Resilience </a:t>
            </a:r>
            <a:endParaRPr lang="en-GB" dirty="0"/>
          </a:p>
        </p:txBody>
      </p:sp>
      <p:pic>
        <p:nvPicPr>
          <p:cNvPr id="4" name="Picture 3"/>
          <p:cNvPicPr>
            <a:picLocks noChangeAspect="1"/>
          </p:cNvPicPr>
          <p:nvPr/>
        </p:nvPicPr>
        <p:blipFill>
          <a:blip r:embed="rId2"/>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123250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Ways we can build our resilience</a:t>
            </a:r>
            <a:endParaRPr lang="en-GB" b="1" dirty="0"/>
          </a:p>
        </p:txBody>
      </p:sp>
      <p:sp>
        <p:nvSpPr>
          <p:cNvPr id="3" name="Content Placeholder 2"/>
          <p:cNvSpPr>
            <a:spLocks noGrp="1"/>
          </p:cNvSpPr>
          <p:nvPr>
            <p:ph idx="1"/>
          </p:nvPr>
        </p:nvSpPr>
        <p:spPr/>
        <p:txBody>
          <a:bodyPr/>
          <a:lstStyle/>
          <a:p>
            <a:endParaRPr lang="en-GB" dirty="0" smtClean="0"/>
          </a:p>
          <a:p>
            <a:r>
              <a:rPr lang="en-GB" dirty="0" smtClean="0"/>
              <a:t>Class discussion- we each carry a backpack of experience that builds our resilience- teachers can model this e.g. Parents/Carers/Friends support, Teachers encouragement, not giving up, asking for help</a:t>
            </a:r>
            <a:endParaRPr lang="en-GB" dirty="0"/>
          </a:p>
          <a:p>
            <a:r>
              <a:rPr lang="en-GB" dirty="0" smtClean="0"/>
              <a:t>Class posters – make a poster to remind us of ways that we can build our resilience and look after our health and wellbeing</a:t>
            </a:r>
          </a:p>
        </p:txBody>
      </p:sp>
      <p:pic>
        <p:nvPicPr>
          <p:cNvPr id="4" name="Picture 3"/>
          <p:cNvPicPr>
            <a:picLocks noChangeAspect="1"/>
          </p:cNvPicPr>
          <p:nvPr/>
        </p:nvPicPr>
        <p:blipFill>
          <a:blip r:embed="rId2"/>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383265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17" y="365125"/>
            <a:ext cx="5240383" cy="4899206"/>
          </a:xfrm>
        </p:spPr>
        <p:txBody>
          <a:bodyPr>
            <a:normAutofit/>
          </a:bodyPr>
          <a:lstStyle/>
          <a:p>
            <a:r>
              <a:rPr lang="en-GB" dirty="0" smtClean="0"/>
              <a:t>What experiences do we carry around with us that have made us more resilient?</a:t>
            </a:r>
            <a:endParaRPr lang="en-GB" dirty="0"/>
          </a:p>
        </p:txBody>
      </p:sp>
      <p:pic>
        <p:nvPicPr>
          <p:cNvPr id="4" name="Content Placeholder 3"/>
          <p:cNvPicPr>
            <a:picLocks noGrp="1" noChangeAspect="1"/>
          </p:cNvPicPr>
          <p:nvPr>
            <p:ph idx="1"/>
          </p:nvPr>
        </p:nvPicPr>
        <p:blipFill>
          <a:blip r:embed="rId2"/>
          <a:stretch>
            <a:fillRect/>
          </a:stretch>
        </p:blipFill>
        <p:spPr>
          <a:xfrm>
            <a:off x="726649" y="365125"/>
            <a:ext cx="4885478" cy="5317218"/>
          </a:xfrm>
          <a:prstGeom prst="rect">
            <a:avLst/>
          </a:prstGeom>
        </p:spPr>
      </p:pic>
      <p:pic>
        <p:nvPicPr>
          <p:cNvPr id="5" name="Picture 4"/>
          <p:cNvPicPr>
            <a:picLocks noChangeAspect="1"/>
          </p:cNvPicPr>
          <p:nvPr/>
        </p:nvPicPr>
        <p:blipFill>
          <a:blip r:embed="rId3"/>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602009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0"/>
            <a:ext cx="12192000" cy="6858000"/>
          </a:xfrm>
          <a:prstGeom prst="rect">
            <a:avLst/>
          </a:prstGeom>
          <a:gradFill flip="none" rotWithShape="1">
            <a:gsLst>
              <a:gs pos="0">
                <a:srgbClr val="264864"/>
              </a:gs>
              <a:gs pos="35000">
                <a:schemeClr val="accent1">
                  <a:lumMod val="45000"/>
                  <a:lumOff val="55000"/>
                </a:schemeClr>
              </a:gs>
              <a:gs pos="70000">
                <a:schemeClr val="accent1">
                  <a:lumMod val="45000"/>
                  <a:lumOff val="55000"/>
                </a:schemeClr>
              </a:gs>
              <a:gs pos="100000">
                <a:srgbClr val="264864"/>
              </a:gs>
            </a:gsLst>
            <a:lin ang="0" scaled="1"/>
            <a:tileRect/>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6196" y="0"/>
            <a:ext cx="6019608" cy="6862457"/>
          </a:xfrm>
        </p:spPr>
      </p:pic>
      <p:pic>
        <p:nvPicPr>
          <p:cNvPr id="6" name="Picture 5"/>
          <p:cNvPicPr>
            <a:picLocks noChangeAspect="1"/>
          </p:cNvPicPr>
          <p:nvPr/>
        </p:nvPicPr>
        <p:blipFill>
          <a:blip r:embed="rId3"/>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3072934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53246" cy="1899773"/>
          </a:xfrm>
        </p:spPr>
        <p:txBody>
          <a:bodyPr/>
          <a:lstStyle/>
          <a:p>
            <a:r>
              <a:rPr lang="en-GB" dirty="0" smtClean="0"/>
              <a:t>“Hope is the personal rainbow of the mind”</a:t>
            </a:r>
            <a:endParaRPr lang="en-GB" dirty="0"/>
          </a:p>
        </p:txBody>
      </p:sp>
      <p:sp>
        <p:nvSpPr>
          <p:cNvPr id="5" name="Content Placeholder 4"/>
          <p:cNvSpPr>
            <a:spLocks noGrp="1"/>
          </p:cNvSpPr>
          <p:nvPr>
            <p:ph idx="1"/>
          </p:nvPr>
        </p:nvSpPr>
        <p:spPr>
          <a:xfrm>
            <a:off x="838200" y="2316585"/>
            <a:ext cx="10515600" cy="3860378"/>
          </a:xfrm>
        </p:spPr>
        <p:txBody>
          <a:bodyPr/>
          <a:lstStyle/>
          <a:p>
            <a:r>
              <a:rPr lang="en-GB" dirty="0" smtClean="0"/>
              <a:t>Activities in class</a:t>
            </a:r>
          </a:p>
          <a:p>
            <a:endParaRPr lang="en-GB" dirty="0"/>
          </a:p>
          <a:p>
            <a:r>
              <a:rPr lang="en-GB" dirty="0" smtClean="0"/>
              <a:t>Safe hand- Outline of hand- 5 people you can ask for help in school</a:t>
            </a:r>
          </a:p>
          <a:p>
            <a:r>
              <a:rPr lang="en-GB" dirty="0" smtClean="0"/>
              <a:t>Class Rainbows- symbols of shared hope</a:t>
            </a:r>
          </a:p>
          <a:p>
            <a:r>
              <a:rPr lang="en-GB" dirty="0" smtClean="0"/>
              <a:t>What are we looking forward to?</a:t>
            </a:r>
          </a:p>
          <a:p>
            <a:r>
              <a:rPr lang="en-GB" dirty="0" smtClean="0"/>
              <a:t>What are we worried about?</a:t>
            </a:r>
          </a:p>
          <a:p>
            <a:r>
              <a:rPr lang="en-GB" dirty="0" smtClean="0"/>
              <a:t>Solution Circle- how can we manage these fears.. Helpful actions</a:t>
            </a:r>
          </a:p>
        </p:txBody>
      </p:sp>
      <p:pic>
        <p:nvPicPr>
          <p:cNvPr id="4" name="Picture 3"/>
          <p:cNvPicPr>
            <a:picLocks noChangeAspect="1"/>
          </p:cNvPicPr>
          <p:nvPr/>
        </p:nvPicPr>
        <p:blipFill>
          <a:blip r:embed="rId2"/>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287474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8146" b="12190"/>
          <a:stretch/>
        </p:blipFill>
        <p:spPr>
          <a:xfrm>
            <a:off x="0" y="0"/>
            <a:ext cx="12192000" cy="7275133"/>
          </a:xfrm>
          <a:prstGeom prst="rect">
            <a:avLst/>
          </a:prstGeom>
        </p:spPr>
      </p:pic>
      <p:sp>
        <p:nvSpPr>
          <p:cNvPr id="5" name="Title 1"/>
          <p:cNvSpPr txBox="1">
            <a:spLocks/>
          </p:cNvSpPr>
          <p:nvPr/>
        </p:nvSpPr>
        <p:spPr>
          <a:xfrm>
            <a:off x="0" y="723102"/>
            <a:ext cx="6719637" cy="1325563"/>
          </a:xfrm>
          <a:prstGeom prst="rect">
            <a:avLst/>
          </a:prstGeom>
          <a:solidFill>
            <a:schemeClr val="bg1">
              <a:lumMod val="50000"/>
              <a:alpha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DFE11C"/>
                </a:solidFill>
                <a:effectLst>
                  <a:outerShdw blurRad="38100" dist="38100" dir="2700000" algn="tl">
                    <a:srgbClr val="000000">
                      <a:alpha val="43137"/>
                    </a:srgbClr>
                  </a:outerShdw>
                </a:effectLst>
                <a:uLnTx/>
                <a:uFillTx/>
                <a:latin typeface="Calibri" panose="020F0502020204030204"/>
                <a:ea typeface="+mj-ea"/>
                <a:cs typeface="+mj-cs"/>
              </a:rPr>
              <a:t>Section Two, </a:t>
            </a:r>
            <a:r>
              <a:rPr kumimoji="0" lang="en-GB" sz="4400" b="1" i="0" u="none" strike="noStrike" kern="1200" cap="none" spc="0" normalizeH="0" baseline="0" noProof="0" dirty="0" smtClean="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Theme 3</a:t>
            </a:r>
            <a:r>
              <a:rPr kumimoji="0" lang="en-GB" sz="4400" b="0" i="0" u="none" strike="noStrike" kern="1200" cap="none" spc="0" normalizeH="0" baseline="0" noProof="0" dirty="0">
                <a:ln>
                  <a:noFill/>
                </a:ln>
                <a:solidFill>
                  <a:srgbClr val="DFE11C"/>
                </a:solidFill>
                <a:effectLst>
                  <a:outerShdw blurRad="38100" dist="38100" dir="2700000" algn="tl">
                    <a:srgbClr val="000000">
                      <a:alpha val="43137"/>
                    </a:srgbClr>
                  </a:outerShdw>
                </a:effectLst>
                <a:uLnTx/>
                <a:uFillTx/>
                <a:latin typeface="Calibri" panose="020F0502020204030204"/>
                <a:ea typeface="+mj-ea"/>
                <a:cs typeface="+mj-cs"/>
              </a:rPr>
              <a:t/>
            </a:r>
            <a:br>
              <a:rPr kumimoji="0" lang="en-GB" sz="4400" b="0" i="0" u="none" strike="noStrike" kern="1200" cap="none" spc="0" normalizeH="0" baseline="0" noProof="0" dirty="0">
                <a:ln>
                  <a:noFill/>
                </a:ln>
                <a:solidFill>
                  <a:srgbClr val="DFE11C"/>
                </a:solidFill>
                <a:effectLst>
                  <a:outerShdw blurRad="38100" dist="38100" dir="2700000" algn="tl">
                    <a:srgbClr val="000000">
                      <a:alpha val="43137"/>
                    </a:srgbClr>
                  </a:outerShdw>
                </a:effectLst>
                <a:uLnTx/>
                <a:uFillTx/>
                <a:latin typeface="Calibri" panose="020F0502020204030204"/>
                <a:ea typeface="+mj-ea"/>
                <a:cs typeface="+mj-cs"/>
              </a:rPr>
            </a:br>
            <a:r>
              <a:rPr kumimoji="0" lang="en-GB" sz="4400" b="0" i="0" u="none" strike="noStrike" kern="1200" cap="none" spc="0" normalizeH="0" baseline="0" noProof="0" dirty="0" smtClean="0">
                <a:ln>
                  <a:noFill/>
                </a:ln>
                <a:solidFill>
                  <a:srgbClr val="42C0CC"/>
                </a:solidFill>
                <a:effectLst>
                  <a:outerShdw blurRad="38100" dist="38100" dir="2700000" algn="tl">
                    <a:srgbClr val="000000">
                      <a:alpha val="43137"/>
                    </a:srgbClr>
                  </a:outerShdw>
                </a:effectLst>
                <a:uLnTx/>
                <a:uFillTx/>
                <a:latin typeface="Calibri" panose="020F0502020204030204"/>
                <a:ea typeface="+mj-ea"/>
                <a:cs typeface="+mj-cs"/>
              </a:rPr>
              <a:t>Resilience/Hope</a:t>
            </a:r>
            <a:endParaRPr kumimoji="0" lang="en-GB" sz="4400" b="0" i="0" u="none" strike="noStrike" kern="1200" cap="none" spc="0" normalizeH="0" baseline="0" noProof="0" dirty="0">
              <a:ln>
                <a:noFill/>
              </a:ln>
              <a:solidFill>
                <a:srgbClr val="42C0CC"/>
              </a:solidFill>
              <a:effectLst>
                <a:outerShdw blurRad="38100" dist="38100" dir="2700000" algn="tl">
                  <a:srgbClr val="000000">
                    <a:alpha val="43137"/>
                  </a:srgbClr>
                </a:outerShdw>
              </a:effectLst>
              <a:uLnTx/>
              <a:uFillTx/>
              <a:latin typeface="Calibri" panose="020F0502020204030204"/>
              <a:ea typeface="+mj-ea"/>
              <a:cs typeface="+mj-cs"/>
            </a:endParaRPr>
          </a:p>
        </p:txBody>
      </p:sp>
    </p:spTree>
    <p:extLst>
      <p:ext uri="{BB962C8B-B14F-4D97-AF65-F5344CB8AC3E}">
        <p14:creationId xmlns:p14="http://schemas.microsoft.com/office/powerpoint/2010/main" val="342983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649" y="1592963"/>
            <a:ext cx="9749428" cy="1277161"/>
          </a:xfrm>
        </p:spPr>
        <p:txBody>
          <a:bodyPr>
            <a:normAutofit/>
          </a:bodyPr>
          <a:lstStyle/>
          <a:p>
            <a:pPr marL="0" indent="0">
              <a:buNone/>
            </a:pPr>
            <a:r>
              <a:rPr lang="en-GB" dirty="0" smtClean="0"/>
              <a:t>We would never recognise these names or know of Harry Potter, Disney World, Amazon or Apple if these people had quit when they failed</a:t>
            </a:r>
          </a:p>
          <a:p>
            <a:pPr marL="0" indent="0">
              <a:buNone/>
            </a:pPr>
            <a:endParaRPr lang="en-GB" dirty="0" smtClean="0"/>
          </a:p>
        </p:txBody>
      </p:sp>
      <p:sp>
        <p:nvSpPr>
          <p:cNvPr id="5" name="Content Placeholder 2"/>
          <p:cNvSpPr txBox="1">
            <a:spLocks/>
          </p:cNvSpPr>
          <p:nvPr/>
        </p:nvSpPr>
        <p:spPr>
          <a:xfrm>
            <a:off x="449648" y="3069238"/>
            <a:ext cx="11028477" cy="2729983"/>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What can we learn from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Don’t Quit –poem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How can we use this for our everyday lives and our return to school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We as a school are stronger together- without you our school community would not exist- </a:t>
            </a:r>
            <a:r>
              <a:rPr kumimoji="0" lang="en-GB"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YOU ARE IMPORTANT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2"/>
          <p:cNvSpPr txBox="1">
            <a:spLocks/>
          </p:cNvSpPr>
          <p:nvPr/>
        </p:nvSpPr>
        <p:spPr>
          <a:xfrm>
            <a:off x="449649" y="356497"/>
            <a:ext cx="11028476" cy="1037352"/>
          </a:xfrm>
          <a:prstGeom prst="rect">
            <a:avLst/>
          </a:prstGeom>
          <a:solidFill>
            <a:schemeClr val="tx1">
              <a:lumMod val="50000"/>
              <a:lumOff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Materials- story of a famous failure examples include J.K. Rowling, </a:t>
            </a: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Walt </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Disney, Jeff Besos and Steve Jobs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10376080" y="356497"/>
            <a:ext cx="1439670" cy="1435580"/>
          </a:xfrm>
          <a:prstGeom prst="rect">
            <a:avLst/>
          </a:prstGeom>
        </p:spPr>
      </p:pic>
    </p:spTree>
    <p:extLst>
      <p:ext uri="{BB962C8B-B14F-4D97-AF65-F5344CB8AC3E}">
        <p14:creationId xmlns:p14="http://schemas.microsoft.com/office/powerpoint/2010/main" val="354541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0"/>
            <a:ext cx="12192000" cy="685800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3181350" y="514350"/>
            <a:ext cx="5829300" cy="5829300"/>
          </a:xfrm>
          <a:prstGeom prst="rect">
            <a:avLst/>
          </a:prstGeom>
        </p:spPr>
      </p:pic>
      <p:pic>
        <p:nvPicPr>
          <p:cNvPr id="6" name="Picture 5"/>
          <p:cNvPicPr>
            <a:picLocks noChangeAspect="1"/>
          </p:cNvPicPr>
          <p:nvPr/>
        </p:nvPicPr>
        <p:blipFill>
          <a:blip r:embed="rId3"/>
          <a:stretch>
            <a:fillRect/>
          </a:stretch>
        </p:blipFill>
        <p:spPr>
          <a:xfrm>
            <a:off x="10376080" y="356497"/>
            <a:ext cx="1439670" cy="1435580"/>
          </a:xfrm>
          <a:prstGeom prst="rect">
            <a:avLst/>
          </a:prstGeom>
        </p:spPr>
      </p:pic>
    </p:spTree>
    <p:extLst>
      <p:ext uri="{BB962C8B-B14F-4D97-AF65-F5344CB8AC3E}">
        <p14:creationId xmlns:p14="http://schemas.microsoft.com/office/powerpoint/2010/main" val="359572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0"/>
            <a:ext cx="12192000" cy="685800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2"/>
          <a:stretch>
            <a:fillRect/>
          </a:stretch>
        </p:blipFill>
        <p:spPr>
          <a:xfrm>
            <a:off x="4207997" y="622740"/>
            <a:ext cx="4209143" cy="5569019"/>
          </a:xfrm>
          <a:prstGeom prst="rect">
            <a:avLst/>
          </a:prstGeom>
        </p:spPr>
      </p:pic>
      <p:pic>
        <p:nvPicPr>
          <p:cNvPr id="4" name="Picture 3"/>
          <p:cNvPicPr>
            <a:picLocks noChangeAspect="1"/>
          </p:cNvPicPr>
          <p:nvPr/>
        </p:nvPicPr>
        <p:blipFill>
          <a:blip r:embed="rId3"/>
          <a:stretch>
            <a:fillRect/>
          </a:stretch>
        </p:blipFill>
        <p:spPr>
          <a:xfrm>
            <a:off x="10376080" y="356497"/>
            <a:ext cx="1439670" cy="1435580"/>
          </a:xfrm>
          <a:prstGeom prst="rect">
            <a:avLst/>
          </a:prstGeom>
        </p:spPr>
      </p:pic>
    </p:spTree>
    <p:extLst>
      <p:ext uri="{BB962C8B-B14F-4D97-AF65-F5344CB8AC3E}">
        <p14:creationId xmlns:p14="http://schemas.microsoft.com/office/powerpoint/2010/main" val="258407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37320" cy="2257759"/>
          </a:xfrm>
        </p:spPr>
        <p:txBody>
          <a:bodyPr>
            <a:normAutofit fontScale="90000"/>
          </a:bodyPr>
          <a:lstStyle/>
          <a:p>
            <a:r>
              <a:rPr lang="en-GB" dirty="0" smtClean="0"/>
              <a:t/>
            </a:r>
            <a:br>
              <a:rPr lang="en-GB" dirty="0" smtClean="0"/>
            </a:br>
            <a:r>
              <a:rPr lang="en-GB" dirty="0"/>
              <a:t/>
            </a:r>
            <a:br>
              <a:rPr lang="en-GB" dirty="0"/>
            </a:br>
            <a:r>
              <a:rPr lang="en-GB" dirty="0" smtClean="0"/>
              <a:t>Reminders of how to ask for help in school</a:t>
            </a:r>
            <a:br>
              <a:rPr lang="en-GB" dirty="0" smtClean="0"/>
            </a:br>
            <a:r>
              <a:rPr lang="en-GB" dirty="0" smtClean="0"/>
              <a:t>Safeguarding team/Counselling services/Pastoral Team etc.</a:t>
            </a:r>
            <a:br>
              <a:rPr lang="en-GB" dirty="0" smtClean="0"/>
            </a:br>
            <a:endParaRPr lang="en-GB" dirty="0"/>
          </a:p>
        </p:txBody>
      </p:sp>
      <p:sp>
        <p:nvSpPr>
          <p:cNvPr id="3" name="Content Placeholder 2"/>
          <p:cNvSpPr>
            <a:spLocks noGrp="1"/>
          </p:cNvSpPr>
          <p:nvPr>
            <p:ph idx="1"/>
          </p:nvPr>
        </p:nvSpPr>
        <p:spPr>
          <a:xfrm>
            <a:off x="838200" y="3131910"/>
            <a:ext cx="10515600" cy="932090"/>
          </a:xfrm>
        </p:spPr>
        <p:txBody>
          <a:bodyPr/>
          <a:lstStyle/>
          <a:p>
            <a:r>
              <a:rPr lang="en-GB" dirty="0" smtClean="0"/>
              <a:t>Safe Hand activity to be done in all form classes</a:t>
            </a:r>
            <a:endParaRPr lang="en-GB" dirty="0"/>
          </a:p>
        </p:txBody>
      </p:sp>
      <p:pic>
        <p:nvPicPr>
          <p:cNvPr id="4" name="Picture 3"/>
          <p:cNvPicPr>
            <a:picLocks noChangeAspect="1"/>
          </p:cNvPicPr>
          <p:nvPr/>
        </p:nvPicPr>
        <p:blipFill>
          <a:blip r:embed="rId2"/>
          <a:stretch>
            <a:fillRect/>
          </a:stretch>
        </p:blipFill>
        <p:spPr>
          <a:xfrm>
            <a:off x="10376080" y="356497"/>
            <a:ext cx="1439670" cy="1435580"/>
          </a:xfrm>
          <a:prstGeom prst="rect">
            <a:avLst/>
          </a:prstGeom>
        </p:spPr>
      </p:pic>
    </p:spTree>
    <p:extLst>
      <p:ext uri="{BB962C8B-B14F-4D97-AF65-F5344CB8AC3E}">
        <p14:creationId xmlns:p14="http://schemas.microsoft.com/office/powerpoint/2010/main" val="282858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7029" y="590151"/>
            <a:ext cx="11037350" cy="532581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GB" sz="3600" b="1"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What is </a:t>
            </a:r>
            <a:r>
              <a:rPr kumimoji="0" lang="en-GB" sz="3600" b="1"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Resilience</a:t>
            </a:r>
            <a:r>
              <a:rPr kumimoji="0" lang="en-GB" sz="3600" b="1"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n-GB" sz="36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750"/>
              </a:spcAft>
              <a:buClrTx/>
              <a:buSzTx/>
              <a:buFontTx/>
              <a:buNone/>
              <a:tabLst/>
              <a:defRPr/>
            </a:pPr>
            <a:r>
              <a:rPr kumimoji="0" lang="en-GB" sz="3600" b="1"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Resilience is the ability to cope when things go wrong.</a:t>
            </a:r>
            <a:endParaRPr kumimoji="0" lang="en-GB" sz="36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750"/>
              </a:spcAft>
              <a:buClrTx/>
              <a:buSzTx/>
              <a:buFontTx/>
              <a:buNone/>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Resilience can also be described as:</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Bouncing back after difficult times</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Dealing with challenges and still holding your head up</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Giving things a go or trying your best</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Being strong on the inside</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Being able to cope with what life throws at you and shrug it off</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Times New Roman" panose="02020603050405020304" pitchFamily="18" charset="0"/>
                <a:cs typeface="Times New Roman" panose="02020603050405020304" pitchFamily="18" charset="0"/>
              </a:rPr>
              <a:t>Standing up for yourself</a:t>
            </a:r>
            <a:endParaRPr kumimoji="0" lang="en-GB"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393059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942" y="730885"/>
            <a:ext cx="5684520" cy="4572635"/>
          </a:xfrm>
        </p:spPr>
        <p:txBody>
          <a:bodyPr/>
          <a:lstStyle/>
          <a:p>
            <a:r>
              <a:rPr lang="en-GB" dirty="0" smtClean="0"/>
              <a:t>On each finger add the name of someone you can ask for help in school or at home</a:t>
            </a:r>
            <a:endParaRPr lang="en-GB" dirty="0"/>
          </a:p>
        </p:txBody>
      </p:sp>
      <p:pic>
        <p:nvPicPr>
          <p:cNvPr id="4" name="Content Placeholder 3"/>
          <p:cNvPicPr>
            <a:picLocks noGrp="1" noChangeAspect="1"/>
          </p:cNvPicPr>
          <p:nvPr>
            <p:ph idx="1"/>
          </p:nvPr>
        </p:nvPicPr>
        <p:blipFill>
          <a:blip r:embed="rId2"/>
          <a:stretch>
            <a:fillRect/>
          </a:stretch>
        </p:blipFill>
        <p:spPr>
          <a:xfrm>
            <a:off x="51363" y="587195"/>
            <a:ext cx="5343597" cy="4573943"/>
          </a:xfrm>
          <a:prstGeom prst="rect">
            <a:avLst/>
          </a:prstGeom>
        </p:spPr>
      </p:pic>
      <p:pic>
        <p:nvPicPr>
          <p:cNvPr id="5" name="Picture 4"/>
          <p:cNvPicPr>
            <a:picLocks noChangeAspect="1"/>
          </p:cNvPicPr>
          <p:nvPr/>
        </p:nvPicPr>
        <p:blipFill>
          <a:blip r:embed="rId3"/>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169422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83" y="1092270"/>
            <a:ext cx="10515600" cy="5067897"/>
          </a:xfrm>
        </p:spPr>
        <p:txBody>
          <a:bodyPr>
            <a:normAutofit lnSpcReduction="10000"/>
          </a:bodyPr>
          <a:lstStyle/>
          <a:p>
            <a:pPr marL="0" indent="0">
              <a:buNone/>
            </a:pPr>
            <a:r>
              <a:rPr lang="en-GB" sz="3600" b="1" dirty="0"/>
              <a:t>What helps develop resilience</a:t>
            </a:r>
            <a:r>
              <a:rPr lang="en-GB" sz="3600" b="1" dirty="0" smtClean="0"/>
              <a:t>?</a:t>
            </a:r>
          </a:p>
          <a:p>
            <a:pPr marL="0" indent="0">
              <a:buNone/>
            </a:pPr>
            <a:endParaRPr lang="en-GB" dirty="0"/>
          </a:p>
          <a:p>
            <a:pPr lvl="1"/>
            <a:r>
              <a:rPr lang="en-GB" sz="2800" dirty="0"/>
              <a:t>Some things that can help develop resilience are:</a:t>
            </a:r>
          </a:p>
          <a:p>
            <a:pPr lvl="1"/>
            <a:r>
              <a:rPr lang="en-GB" sz="2800" dirty="0"/>
              <a:t>Having a positive attitude</a:t>
            </a:r>
          </a:p>
          <a:p>
            <a:pPr lvl="1"/>
            <a:r>
              <a:rPr lang="en-GB" sz="2800" dirty="0"/>
              <a:t>Finding good friends</a:t>
            </a:r>
          </a:p>
          <a:p>
            <a:pPr lvl="1"/>
            <a:r>
              <a:rPr lang="en-GB" sz="2800" dirty="0"/>
              <a:t>Feeling good about yourself</a:t>
            </a:r>
          </a:p>
          <a:p>
            <a:pPr lvl="1"/>
            <a:r>
              <a:rPr lang="en-GB" sz="2800" dirty="0"/>
              <a:t>Feeling like you belong</a:t>
            </a:r>
          </a:p>
          <a:p>
            <a:pPr lvl="1"/>
            <a:r>
              <a:rPr lang="en-GB" sz="2800" dirty="0"/>
              <a:t>Having a supportive family</a:t>
            </a:r>
          </a:p>
          <a:p>
            <a:pPr lvl="1"/>
            <a:r>
              <a:rPr lang="en-GB" sz="2800" dirty="0"/>
              <a:t>Helping others or 'giving back'</a:t>
            </a:r>
          </a:p>
          <a:p>
            <a:pPr lvl="1"/>
            <a:r>
              <a:rPr lang="en-GB" sz="2800" dirty="0"/>
              <a:t>Being able to solve problems and overcome challenges</a:t>
            </a:r>
          </a:p>
          <a:p>
            <a:pPr lvl="1"/>
            <a:r>
              <a:rPr lang="en-GB" sz="2800" dirty="0"/>
              <a:t>Good communication with the people around you</a:t>
            </a:r>
          </a:p>
          <a:p>
            <a:pPr lvl="1"/>
            <a:endParaRPr lang="en-GB" dirty="0"/>
          </a:p>
        </p:txBody>
      </p:sp>
      <p:pic>
        <p:nvPicPr>
          <p:cNvPr id="4" name="Picture 3"/>
          <p:cNvPicPr>
            <a:picLocks noChangeAspect="1"/>
          </p:cNvPicPr>
          <p:nvPr/>
        </p:nvPicPr>
        <p:blipFill>
          <a:blip r:embed="rId2"/>
          <a:stretch>
            <a:fillRect/>
          </a:stretch>
        </p:blipFill>
        <p:spPr>
          <a:xfrm>
            <a:off x="10110025" y="313438"/>
            <a:ext cx="1751201" cy="1234007"/>
          </a:xfrm>
          <a:prstGeom prst="rect">
            <a:avLst/>
          </a:prstGeom>
        </p:spPr>
      </p:pic>
    </p:spTree>
    <p:extLst>
      <p:ext uri="{BB962C8B-B14F-4D97-AF65-F5344CB8AC3E}">
        <p14:creationId xmlns:p14="http://schemas.microsoft.com/office/powerpoint/2010/main" val="6024440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543</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Times New Roman</vt:lpstr>
      <vt:lpstr>1_Office Theme</vt:lpstr>
      <vt:lpstr>Reconnect and Rise</vt:lpstr>
      <vt:lpstr>PowerPoint Presentation</vt:lpstr>
      <vt:lpstr>PowerPoint Presentation</vt:lpstr>
      <vt:lpstr>PowerPoint Presentation</vt:lpstr>
      <vt:lpstr>PowerPoint Presentation</vt:lpstr>
      <vt:lpstr>  Reminders of how to ask for help in school Safeguarding team/Counselling services/Pastoral Team etc. </vt:lpstr>
      <vt:lpstr>PowerPoint Presentation</vt:lpstr>
      <vt:lpstr>On each finger add the name of someone you can ask for help in school or at home</vt:lpstr>
      <vt:lpstr>PowerPoint Presentation</vt:lpstr>
      <vt:lpstr>Why is Resilience important now?</vt:lpstr>
      <vt:lpstr>Ways we can build our resilience</vt:lpstr>
      <vt:lpstr>What experiences do we carry around with us that have made us more resilient?</vt:lpstr>
      <vt:lpstr>PowerPoint Presentation</vt:lpstr>
      <vt:lpstr>“Hope is the personal rainbow of the mind”</vt:lpstr>
    </vt:vector>
  </TitlesOfParts>
  <Company>EANI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Reconnect and Rise</dc:title>
  <dc:creator>Elaine King</dc:creator>
  <cp:lastModifiedBy>D Gilvary</cp:lastModifiedBy>
  <cp:revision>1</cp:revision>
  <dcterms:created xsi:type="dcterms:W3CDTF">2020-08-17T11:27:12Z</dcterms:created>
  <dcterms:modified xsi:type="dcterms:W3CDTF">2021-03-29T12:42:07Z</dcterms:modified>
</cp:coreProperties>
</file>