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9" r:id="rId3"/>
    <p:sldId id="300" r:id="rId4"/>
    <p:sldId id="301" r:id="rId5"/>
    <p:sldId id="302" r:id="rId6"/>
    <p:sldId id="303" r:id="rId7"/>
    <p:sldId id="304" r:id="rId8"/>
    <p:sldId id="305" r:id="rId9"/>
    <p:sldId id="306" r:id="rId10"/>
    <p:sldId id="3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170" name="Picture 2" descr="https://www.sec-ed.co.uk/article-images/152143/Classroom47-AS.jpg?width=400&amp;height=267&amp;scale=canvas"/>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55000"/>
                    </a14:imgEffect>
                  </a14:imgLayer>
                </a14:imgProps>
              </a:ext>
              <a:ext uri="{28A0092B-C50C-407E-A947-70E740481C1C}">
                <a14:useLocalDpi xmlns:a14="http://schemas.microsoft.com/office/drawing/2010/main" val="0"/>
              </a:ext>
            </a:extLst>
          </a:blip>
          <a:srcRect l="333" t="9329" r="106" b="7327"/>
          <a:stretch/>
        </p:blipFill>
        <p:spPr bwMode="auto">
          <a:xfrm>
            <a:off x="20053" y="45484"/>
            <a:ext cx="12192000" cy="6812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descr="Education Authority"/>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493" b="17104"/>
          <a:stretch/>
        </p:blipFill>
        <p:spPr bwMode="auto">
          <a:xfrm>
            <a:off x="20053" y="4074695"/>
            <a:ext cx="4953000" cy="1909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4973052" y="4090737"/>
            <a:ext cx="7218947" cy="1892968"/>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2031579" y="4090737"/>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userDrawn="1"/>
        </p:nvCxnSpPr>
        <p:spPr>
          <a:xfrm>
            <a:off x="5165558" y="4924926"/>
            <a:ext cx="664143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3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003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04765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latin typeface="+mn-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lumMod val="50000"/>
                  </a:schemeClr>
                </a:solidFill>
                <a:latin typeface="+mn-lt"/>
              </a:defRPr>
            </a:lvl1pPr>
            <a:lvl2pPr>
              <a:defRPr>
                <a:solidFill>
                  <a:schemeClr val="bg1">
                    <a:lumMod val="50000"/>
                  </a:schemeClr>
                </a:solidFill>
                <a:latin typeface="+mn-lt"/>
              </a:defRPr>
            </a:lvl2pPr>
            <a:lvl3pPr>
              <a:defRPr>
                <a:solidFill>
                  <a:schemeClr val="bg1">
                    <a:lumMod val="50000"/>
                  </a:schemeClr>
                </a:solidFill>
                <a:latin typeface="+mn-lt"/>
              </a:defRPr>
            </a:lvl3pPr>
            <a:lvl4pPr>
              <a:defRPr>
                <a:solidFill>
                  <a:schemeClr val="bg1">
                    <a:lumMod val="50000"/>
                  </a:schemeClr>
                </a:solidFill>
                <a:latin typeface="+mn-lt"/>
              </a:defRPr>
            </a:lvl4pPr>
            <a:lvl5pPr>
              <a:defRPr>
                <a:solidFill>
                  <a:schemeClr val="bg1">
                    <a:lumMod val="50000"/>
                  </a:schemeClr>
                </a:solidFill>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pic>
        <p:nvPicPr>
          <p:cNvPr id="7" name="Picture 4" descr="Education Authority"/>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493" b="17104"/>
          <a:stretch/>
        </p:blipFill>
        <p:spPr bwMode="auto">
          <a:xfrm>
            <a:off x="0" y="6214964"/>
            <a:ext cx="1668379" cy="6430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668379" y="6214964"/>
            <a:ext cx="10523621" cy="643036"/>
          </a:xfrm>
          <a:prstGeom prst="rect">
            <a:avLst/>
          </a:prstGeom>
          <a:solidFill>
            <a:srgbClr val="42C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12051633" y="0"/>
            <a:ext cx="140367" cy="1892968"/>
          </a:xfrm>
          <a:prstGeom prst="rect">
            <a:avLst/>
          </a:prstGeom>
          <a:solidFill>
            <a:srgbClr val="96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0"/>
            <a:ext cx="2005263" cy="228600"/>
          </a:xfrm>
          <a:prstGeom prst="rect">
            <a:avLst/>
          </a:prstGeom>
          <a:solidFill>
            <a:srgbClr val="DFE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575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97860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21521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10369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8583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209729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05969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838874-FBD8-42CF-BEAB-EAA02FDEEBE0}" type="datetimeFigureOut">
              <a:rPr lang="en-GB" smtClean="0"/>
              <a:t>17/08/2020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15B434B-9531-4AEE-91EE-BF17224DA8A2}" type="slidenum">
              <a:rPr lang="en-GB" smtClean="0"/>
              <a:t>‹#›</a:t>
            </a:fld>
            <a:endParaRPr lang="en-GB" dirty="0"/>
          </a:p>
        </p:txBody>
      </p:sp>
    </p:spTree>
    <p:extLst>
      <p:ext uri="{BB962C8B-B14F-4D97-AF65-F5344CB8AC3E}">
        <p14:creationId xmlns:p14="http://schemas.microsoft.com/office/powerpoint/2010/main" val="13570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38874-FBD8-42CF-BEAB-EAA02FDEEBE0}" type="datetimeFigureOut">
              <a:rPr lang="en-GB" smtClean="0"/>
              <a:t>17/08/2020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B434B-9531-4AEE-91EE-BF17224DA8A2}" type="slidenum">
              <a:rPr lang="en-GB" smtClean="0"/>
              <a:t>‹#›</a:t>
            </a:fld>
            <a:endParaRPr lang="en-GB" dirty="0"/>
          </a:p>
        </p:txBody>
      </p:sp>
    </p:spTree>
    <p:extLst>
      <p:ext uri="{BB962C8B-B14F-4D97-AF65-F5344CB8AC3E}">
        <p14:creationId xmlns:p14="http://schemas.microsoft.com/office/powerpoint/2010/main" val="2505909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3ThUrVXz9j0" TargetMode="External"/><Relationship Id="rId2" Type="http://schemas.openxmlformats.org/officeDocument/2006/relationships/hyperlink" Target="https://www.youtube.com/watch?v=JMd1CcGZYw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X462QPGZQt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3053" y="4170947"/>
            <a:ext cx="7090610" cy="842378"/>
          </a:xfrm>
        </p:spPr>
        <p:txBody>
          <a:bodyPr>
            <a:normAutofit fontScale="90000"/>
          </a:bodyPr>
          <a:lstStyle/>
          <a:p>
            <a:r>
              <a:rPr lang="en-GB" b="1" dirty="0">
                <a:solidFill>
                  <a:schemeClr val="tx1">
                    <a:lumMod val="65000"/>
                    <a:lumOff val="35000"/>
                  </a:schemeClr>
                </a:solidFill>
              </a:rPr>
              <a:t>Reconnect and Rise</a:t>
            </a:r>
          </a:p>
        </p:txBody>
      </p:sp>
      <p:sp>
        <p:nvSpPr>
          <p:cNvPr id="3" name="Subtitle 2"/>
          <p:cNvSpPr>
            <a:spLocks noGrp="1"/>
          </p:cNvSpPr>
          <p:nvPr>
            <p:ph type="subTitle" idx="1"/>
          </p:nvPr>
        </p:nvSpPr>
        <p:spPr>
          <a:xfrm>
            <a:off x="4973053" y="5013325"/>
            <a:ext cx="7090610" cy="922254"/>
          </a:xfrm>
        </p:spPr>
        <p:txBody>
          <a:bodyPr>
            <a:normAutofit fontScale="92500" lnSpcReduction="10000"/>
          </a:bodyPr>
          <a:lstStyle/>
          <a:p>
            <a:pPr algn="l"/>
            <a:r>
              <a:rPr lang="en-GB" b="1" dirty="0" smtClean="0">
                <a:solidFill>
                  <a:schemeClr val="tx1">
                    <a:lumMod val="50000"/>
                    <a:lumOff val="50000"/>
                  </a:schemeClr>
                </a:solidFill>
              </a:rPr>
              <a:t>A selection of assembly and class based activities to support your school community as it comes back together again. </a:t>
            </a:r>
            <a:endParaRPr lang="en-GB" b="1" dirty="0">
              <a:solidFill>
                <a:schemeClr val="tx1">
                  <a:lumMod val="50000"/>
                  <a:lumOff val="50000"/>
                </a:schemeClr>
              </a:solidFill>
            </a:endParaRPr>
          </a:p>
        </p:txBody>
      </p:sp>
    </p:spTree>
    <p:extLst>
      <p:ext uri="{BB962C8B-B14F-4D97-AF65-F5344CB8AC3E}">
        <p14:creationId xmlns:p14="http://schemas.microsoft.com/office/powerpoint/2010/main" val="266749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d once the storm is over, you won’t remember how you made it through, how you managed to survive."/>
          <p:cNvPicPr>
            <a:picLocks noChangeAspect="1" noChangeArrowheads="1"/>
          </p:cNvPicPr>
          <p:nvPr/>
        </p:nvPicPr>
        <p:blipFill rotWithShape="1">
          <a:blip r:embed="rId2">
            <a:extLst>
              <a:ext uri="{28A0092B-C50C-407E-A947-70E740481C1C}">
                <a14:useLocalDpi xmlns:a14="http://schemas.microsoft.com/office/drawing/2010/main" val="0"/>
              </a:ext>
            </a:extLst>
          </a:blip>
          <a:srcRect l="7448" r="11001" b="12860"/>
          <a:stretch/>
        </p:blipFill>
        <p:spPr bwMode="auto">
          <a:xfrm>
            <a:off x="-28134" y="0"/>
            <a:ext cx="12224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4808454"/>
          </a:xfrm>
        </p:spPr>
        <p:txBody>
          <a:bodyPr>
            <a:normAutofit/>
          </a:bodyPr>
          <a:lstStyle/>
          <a:p>
            <a:r>
              <a:rPr lang="en-GB" dirty="0"/>
              <a:t/>
            </a:r>
            <a:br>
              <a:rPr lang="en-GB" dirty="0"/>
            </a:b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11141612" y="185834"/>
            <a:ext cx="746760" cy="526824"/>
          </a:xfrm>
          <a:prstGeom prst="rect">
            <a:avLst/>
          </a:prstGeom>
        </p:spPr>
      </p:pic>
    </p:spTree>
    <p:extLst>
      <p:ext uri="{BB962C8B-B14F-4D97-AF65-F5344CB8AC3E}">
        <p14:creationId xmlns:p14="http://schemas.microsoft.com/office/powerpoint/2010/main" val="172835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0"/>
            <a:ext cx="12192000" cy="685800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smtClean="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0" y="96252"/>
            <a:ext cx="12207866" cy="6665495"/>
          </a:xfrm>
          <a:prstGeom prst="rect">
            <a:avLst/>
          </a:prstGeom>
        </p:spPr>
      </p:pic>
      <p:pic>
        <p:nvPicPr>
          <p:cNvPr id="6" name="Picture 5"/>
          <p:cNvPicPr>
            <a:picLocks noChangeAspect="1"/>
          </p:cNvPicPr>
          <p:nvPr/>
        </p:nvPicPr>
        <p:blipFill>
          <a:blip r:embed="rId3"/>
          <a:stretch>
            <a:fillRect/>
          </a:stretch>
        </p:blipFill>
        <p:spPr>
          <a:xfrm>
            <a:off x="11113477" y="313438"/>
            <a:ext cx="747749" cy="526911"/>
          </a:xfrm>
          <a:prstGeom prst="rect">
            <a:avLst/>
          </a:prstGeom>
        </p:spPr>
      </p:pic>
      <p:sp>
        <p:nvSpPr>
          <p:cNvPr id="7" name="Title 1"/>
          <p:cNvSpPr txBox="1">
            <a:spLocks/>
          </p:cNvSpPr>
          <p:nvPr/>
        </p:nvSpPr>
        <p:spPr>
          <a:xfrm>
            <a:off x="0" y="840349"/>
            <a:ext cx="6719637" cy="1325563"/>
          </a:xfrm>
          <a:prstGeom prst="rect">
            <a:avLst/>
          </a:prstGeom>
          <a:solidFill>
            <a:schemeClr val="bg1">
              <a:lumMod val="50000"/>
              <a:alpha val="96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50000"/>
                    <a:lumOff val="50000"/>
                  </a:schemeClr>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DFE11C"/>
                </a:solidFill>
                <a:effectLst>
                  <a:outerShdw blurRad="38100" dist="38100" dir="2700000" algn="tl">
                    <a:srgbClr val="000000">
                      <a:alpha val="43137"/>
                    </a:srgbClr>
                  </a:outerShdw>
                </a:effectLst>
                <a:uLnTx/>
                <a:uFillTx/>
                <a:latin typeface="Calibri" panose="020F0502020204030204"/>
                <a:ea typeface="+mj-ea"/>
                <a:cs typeface="+mj-cs"/>
              </a:rPr>
              <a:t>Section Two, </a:t>
            </a:r>
            <a:r>
              <a:rPr kumimoji="0" lang="en-GB" sz="4400" b="1" i="0" u="none" strike="noStrike" kern="1200" cap="none" spc="0" normalizeH="0" baseline="0" noProof="0" dirty="0" smtClean="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Theme </a:t>
            </a:r>
            <a:r>
              <a:rPr kumimoji="0" lang="en-GB" sz="4400" b="1"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4</a:t>
            </a:r>
            <a: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t/>
            </a:r>
            <a:br>
              <a:rPr kumimoji="0" lang="en-GB" sz="4400" b="0" i="0" u="none" strike="noStrike" kern="1200" cap="none" spc="0" normalizeH="0" baseline="0" noProof="0" dirty="0">
                <a:ln>
                  <a:noFill/>
                </a:ln>
                <a:solidFill>
                  <a:srgbClr val="96C93C"/>
                </a:solidFill>
                <a:effectLst>
                  <a:outerShdw blurRad="38100" dist="38100" dir="2700000" algn="tl">
                    <a:srgbClr val="000000">
                      <a:alpha val="43137"/>
                    </a:srgbClr>
                  </a:outerShdw>
                </a:effectLst>
                <a:uLnTx/>
                <a:uFillTx/>
                <a:latin typeface="Calibri" panose="020F0502020204030204"/>
                <a:ea typeface="+mj-ea"/>
                <a:cs typeface="+mj-cs"/>
              </a:rPr>
            </a:br>
            <a:r>
              <a:rPr kumimoji="0" lang="en-GB" sz="4400" b="0" i="0" u="none" strike="noStrike" kern="1200" cap="none" spc="0" normalizeH="0" baseline="0" noProof="0" dirty="0" smtClean="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rPr>
              <a:t>Gratitude</a:t>
            </a:r>
            <a:endParaRPr kumimoji="0" lang="en-GB" sz="4400" b="0" i="0" u="none" strike="noStrike" kern="1200" cap="none" spc="0" normalizeH="0" baseline="0" noProof="0" dirty="0">
              <a:ln>
                <a:noFill/>
              </a:ln>
              <a:solidFill>
                <a:srgbClr val="42C0CC"/>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426292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Appreciation/Gratitude</a:t>
            </a:r>
            <a:endParaRPr lang="en-GB" dirty="0"/>
          </a:p>
        </p:txBody>
      </p:sp>
      <p:sp>
        <p:nvSpPr>
          <p:cNvPr id="3" name="Content Placeholder 2"/>
          <p:cNvSpPr>
            <a:spLocks noGrp="1"/>
          </p:cNvSpPr>
          <p:nvPr>
            <p:ph idx="1"/>
          </p:nvPr>
        </p:nvSpPr>
        <p:spPr/>
        <p:txBody>
          <a:bodyPr/>
          <a:lstStyle/>
          <a:p>
            <a:pPr marL="0" indent="0">
              <a:buNone/>
            </a:pPr>
            <a:endParaRPr lang="en-GB" dirty="0" smtClean="0"/>
          </a:p>
          <a:p>
            <a:endParaRPr lang="en-GB" dirty="0"/>
          </a:p>
          <a:p>
            <a:endParaRPr lang="en-GB" dirty="0" smtClean="0"/>
          </a:p>
          <a:p>
            <a:endParaRPr lang="en-GB" dirty="0"/>
          </a:p>
          <a:p>
            <a:endParaRPr lang="en-GB" dirty="0" smtClean="0"/>
          </a:p>
          <a:p>
            <a:endParaRPr lang="en-GB" dirty="0"/>
          </a:p>
        </p:txBody>
      </p:sp>
      <p:pic>
        <p:nvPicPr>
          <p:cNvPr id="4" name="Content Placeholder 3"/>
          <p:cNvPicPr>
            <a:picLocks noGrp="1" noChangeAspect="1"/>
          </p:cNvPicPr>
          <p:nvPr>
            <p:ph idx="4294967295"/>
          </p:nvPr>
        </p:nvPicPr>
        <p:blipFill>
          <a:blip r:embed="rId2"/>
          <a:stretch>
            <a:fillRect/>
          </a:stretch>
        </p:blipFill>
        <p:spPr>
          <a:xfrm>
            <a:off x="9965156" y="219074"/>
            <a:ext cx="1619250" cy="1617663"/>
          </a:xfrm>
          <a:prstGeom prst="rect">
            <a:avLst/>
          </a:prstGeom>
        </p:spPr>
      </p:pic>
      <p:sp>
        <p:nvSpPr>
          <p:cNvPr id="5" name="TextBox 4"/>
          <p:cNvSpPr txBox="1"/>
          <p:nvPr/>
        </p:nvSpPr>
        <p:spPr>
          <a:xfrm>
            <a:off x="240632" y="1982788"/>
            <a:ext cx="11574379"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As we continue to focus on looking after our wellbeing we turn our attention to Gratitude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Materials- you tube clips about science of gratitude and how negative thoughts impact on our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Reference- Thank you NHS.. How practicing gratitude promoted a sense of appreciation and well being for us all during lockdown.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Activity- what are the things you really appreciated during lockdown?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Are we more thankful for small things now that we have experienced what it is like when they are taken away- unlimited exercise, youth club, group training for sport, choirs, socialising, shopping, eating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Key Workers- in Lockdown we noticed and appreciated the key workers who often are taken for granted, we will try to remember how important all of these jobs are in our lives and not take things for granted anymore.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Challenge- This week </a:t>
            </a:r>
            <a:r>
              <a:rPr kumimoji="0" lang="en-GB" sz="2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r>
              <a:rPr kumimoji="0" lang="en-GB" sz="2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we set you all the challenge to find five things everyday that you are grateful for</a:t>
            </a:r>
          </a:p>
        </p:txBody>
      </p:sp>
    </p:spTree>
    <p:extLst>
      <p:ext uri="{BB962C8B-B14F-4D97-AF65-F5344CB8AC3E}">
        <p14:creationId xmlns:p14="http://schemas.microsoft.com/office/powerpoint/2010/main" val="403698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hlinkClick r:id="rId2"/>
              </a:rPr>
              <a:t>The science of gratitude https</a:t>
            </a:r>
            <a:r>
              <a:rPr lang="en-GB" dirty="0">
                <a:hlinkClick r:id="rId2"/>
              </a:rPr>
              <a:t>://</a:t>
            </a:r>
            <a:r>
              <a:rPr lang="en-GB" dirty="0" smtClean="0">
                <a:hlinkClick r:id="rId2"/>
              </a:rPr>
              <a:t>www.youtube.com/watch?v=JMd1CcGZYwU</a:t>
            </a:r>
            <a:endParaRPr lang="en-GB" dirty="0" smtClean="0"/>
          </a:p>
          <a:p>
            <a:pPr marL="0" indent="0">
              <a:buNone/>
            </a:pPr>
            <a:endParaRPr lang="en-GB" dirty="0"/>
          </a:p>
          <a:p>
            <a:r>
              <a:rPr lang="en-GB" dirty="0" smtClean="0">
                <a:hlinkClick r:id="rId3"/>
              </a:rPr>
              <a:t>It’s the negative stuff that sticks</a:t>
            </a:r>
          </a:p>
          <a:p>
            <a:pPr marL="0" indent="0">
              <a:buNone/>
            </a:pPr>
            <a:r>
              <a:rPr lang="en-GB" dirty="0">
                <a:hlinkClick r:id="rId3"/>
              </a:rPr>
              <a:t> </a:t>
            </a:r>
            <a:r>
              <a:rPr lang="en-GB" dirty="0" smtClean="0">
                <a:hlinkClick r:id="rId3"/>
              </a:rPr>
              <a:t>  https</a:t>
            </a:r>
            <a:r>
              <a:rPr lang="en-GB" dirty="0">
                <a:hlinkClick r:id="rId3"/>
              </a:rPr>
              <a:t>://</a:t>
            </a:r>
            <a:r>
              <a:rPr lang="en-GB" dirty="0" smtClean="0">
                <a:hlinkClick r:id="rId3"/>
              </a:rPr>
              <a:t>www.youtube.com/watch?v=3ThUrVXz9j0</a:t>
            </a:r>
            <a:endParaRPr lang="en-GB" dirty="0" smtClean="0"/>
          </a:p>
          <a:p>
            <a:endParaRPr lang="en-GB" dirty="0"/>
          </a:p>
        </p:txBody>
      </p:sp>
      <p:pic>
        <p:nvPicPr>
          <p:cNvPr id="4" name="Content Placeholder 3"/>
          <p:cNvPicPr>
            <a:picLocks noChangeAspect="1"/>
          </p:cNvPicPr>
          <p:nvPr/>
        </p:nvPicPr>
        <p:blipFill>
          <a:blip r:embed="rId4"/>
          <a:stretch>
            <a:fillRect/>
          </a:stretch>
        </p:blipFill>
        <p:spPr>
          <a:xfrm>
            <a:off x="9965156" y="219074"/>
            <a:ext cx="1619250" cy="1617663"/>
          </a:xfrm>
          <a:prstGeom prst="rect">
            <a:avLst/>
          </a:prstGeom>
        </p:spPr>
      </p:pic>
    </p:spTree>
    <p:extLst>
      <p:ext uri="{BB962C8B-B14F-4D97-AF65-F5344CB8AC3E}">
        <p14:creationId xmlns:p14="http://schemas.microsoft.com/office/powerpoint/2010/main" val="243457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71133" y="144703"/>
            <a:ext cx="2382667" cy="1680922"/>
          </a:xfrm>
          <a:prstGeom prst="rect">
            <a:avLst/>
          </a:prstGeom>
        </p:spPr>
      </p:pic>
      <p:sp>
        <p:nvSpPr>
          <p:cNvPr id="2" name="Title 1"/>
          <p:cNvSpPr>
            <a:spLocks noGrp="1"/>
          </p:cNvSpPr>
          <p:nvPr>
            <p:ph type="title"/>
          </p:nvPr>
        </p:nvSpPr>
        <p:spPr/>
        <p:txBody>
          <a:bodyPr/>
          <a:lstStyle/>
          <a:p>
            <a:r>
              <a:rPr lang="en-GB" dirty="0" smtClean="0"/>
              <a:t>Practicing Gratitude</a:t>
            </a:r>
            <a:endParaRPr lang="en-GB" dirty="0"/>
          </a:p>
        </p:txBody>
      </p:sp>
      <p:sp>
        <p:nvSpPr>
          <p:cNvPr id="3" name="Content Placeholder 2"/>
          <p:cNvSpPr>
            <a:spLocks noGrp="1"/>
          </p:cNvSpPr>
          <p:nvPr>
            <p:ph idx="1"/>
          </p:nvPr>
        </p:nvSpPr>
        <p:spPr/>
        <p:txBody>
          <a:bodyPr/>
          <a:lstStyle/>
          <a:p>
            <a:r>
              <a:rPr lang="en-GB" dirty="0" smtClean="0"/>
              <a:t>When things get overwhelming often the negative thoughts can be the ones that take up the most space in our heads and drown out the positive things</a:t>
            </a:r>
          </a:p>
          <a:p>
            <a:r>
              <a:rPr lang="en-GB" dirty="0" smtClean="0"/>
              <a:t>Consciously practicing gratitude helps us tune into the positive things in our lives, a tool that is really important when things around us can seem so uncertain and negative</a:t>
            </a:r>
          </a:p>
          <a:p>
            <a:r>
              <a:rPr lang="en-GB" dirty="0" smtClean="0"/>
              <a:t>Often this can happen us at night or when we are alone when we don’t have those supportive positive people around us to guide us back to positivity </a:t>
            </a:r>
          </a:p>
        </p:txBody>
      </p:sp>
    </p:spTree>
    <p:extLst>
      <p:ext uri="{BB962C8B-B14F-4D97-AF65-F5344CB8AC3E}">
        <p14:creationId xmlns:p14="http://schemas.microsoft.com/office/powerpoint/2010/main" val="401413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Mindfulness activity</a:t>
            </a:r>
            <a:br>
              <a:rPr lang="en-GB" dirty="0" smtClean="0"/>
            </a:br>
            <a:endParaRPr lang="en-GB" dirty="0"/>
          </a:p>
        </p:txBody>
      </p:sp>
      <p:sp>
        <p:nvSpPr>
          <p:cNvPr id="3" name="Content Placeholder 2"/>
          <p:cNvSpPr>
            <a:spLocks noGrp="1"/>
          </p:cNvSpPr>
          <p:nvPr>
            <p:ph idx="1"/>
          </p:nvPr>
        </p:nvSpPr>
        <p:spPr/>
        <p:txBody>
          <a:bodyPr/>
          <a:lstStyle/>
          <a:p>
            <a:r>
              <a:rPr lang="en-GB" dirty="0" smtClean="0"/>
              <a:t>Body scan – see guidance </a:t>
            </a:r>
          </a:p>
          <a:p>
            <a:r>
              <a:rPr lang="en-GB" dirty="0" smtClean="0"/>
              <a:t>3 Things that I can hear that I am thankful for</a:t>
            </a:r>
          </a:p>
          <a:p>
            <a:r>
              <a:rPr lang="en-GB" dirty="0" smtClean="0"/>
              <a:t>3 Things that I can see that I am thankful for</a:t>
            </a:r>
          </a:p>
          <a:p>
            <a:r>
              <a:rPr lang="en-GB" dirty="0" smtClean="0"/>
              <a:t>3 Things that I can smell that I am thankful for</a:t>
            </a:r>
          </a:p>
          <a:p>
            <a:r>
              <a:rPr lang="en-GB" dirty="0" smtClean="0"/>
              <a:t>3 Things that I can touch/feel that I am thankful for</a:t>
            </a:r>
          </a:p>
          <a:p>
            <a:r>
              <a:rPr lang="en-GB" dirty="0" smtClean="0"/>
              <a:t>3 Things that I can taste that I am thankful for</a:t>
            </a:r>
            <a:endParaRPr lang="en-GB" dirty="0"/>
          </a:p>
        </p:txBody>
      </p:sp>
      <p:pic>
        <p:nvPicPr>
          <p:cNvPr id="4" name="Picture 3"/>
          <p:cNvPicPr>
            <a:picLocks noChangeAspect="1"/>
          </p:cNvPicPr>
          <p:nvPr/>
        </p:nvPicPr>
        <p:blipFill>
          <a:blip r:embed="rId2"/>
          <a:stretch>
            <a:fillRect/>
          </a:stretch>
        </p:blipFill>
        <p:spPr>
          <a:xfrm>
            <a:off x="8971133" y="144703"/>
            <a:ext cx="2382667" cy="1680922"/>
          </a:xfrm>
          <a:prstGeom prst="rect">
            <a:avLst/>
          </a:prstGeom>
        </p:spPr>
      </p:pic>
    </p:spTree>
    <p:extLst>
      <p:ext uri="{BB962C8B-B14F-4D97-AF65-F5344CB8AC3E}">
        <p14:creationId xmlns:p14="http://schemas.microsoft.com/office/powerpoint/2010/main" val="239651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Follow</a:t>
            </a:r>
            <a:r>
              <a:rPr lang="en-GB" dirty="0" smtClean="0"/>
              <a:t> up activities </a:t>
            </a:r>
            <a:endParaRPr lang="en-GB" dirty="0"/>
          </a:p>
        </p:txBody>
      </p:sp>
      <p:sp>
        <p:nvSpPr>
          <p:cNvPr id="3" name="Content Placeholder 2"/>
          <p:cNvSpPr>
            <a:spLocks noGrp="1"/>
          </p:cNvSpPr>
          <p:nvPr>
            <p:ph idx="1"/>
          </p:nvPr>
        </p:nvSpPr>
        <p:spPr>
          <a:xfrm>
            <a:off x="693057" y="1375682"/>
            <a:ext cx="10515600" cy="4351338"/>
          </a:xfrm>
        </p:spPr>
        <p:txBody>
          <a:bodyPr/>
          <a:lstStyle/>
          <a:p>
            <a:endParaRPr lang="en-GB" dirty="0" smtClean="0"/>
          </a:p>
          <a:p>
            <a:r>
              <a:rPr lang="en-GB" dirty="0"/>
              <a:t>Gratitude </a:t>
            </a:r>
            <a:r>
              <a:rPr lang="en-GB" dirty="0" smtClean="0"/>
              <a:t>tree- 3 leaves from each pupil. I am thankful for</a:t>
            </a:r>
            <a:endParaRPr lang="en-GB" dirty="0"/>
          </a:p>
          <a:p>
            <a:r>
              <a:rPr lang="en-GB" dirty="0"/>
              <a:t>Gratitude </a:t>
            </a:r>
            <a:r>
              <a:rPr lang="en-GB" dirty="0" smtClean="0"/>
              <a:t>jar- to keep the practice going have a jar in the form class where pupils can place one thing every week that they are thankful</a:t>
            </a:r>
          </a:p>
          <a:p>
            <a:pPr marL="0" indent="0">
              <a:buNone/>
            </a:pPr>
            <a:endParaRPr lang="en-GB" dirty="0" smtClean="0"/>
          </a:p>
          <a:p>
            <a:pPr marL="0" indent="0">
              <a:buNone/>
            </a:pPr>
            <a:r>
              <a:rPr lang="en-GB" dirty="0" smtClean="0"/>
              <a:t>Celebrate </a:t>
            </a:r>
            <a:endParaRPr lang="en-GB" dirty="0"/>
          </a:p>
          <a:p>
            <a:r>
              <a:rPr lang="en-GB" dirty="0" smtClean="0"/>
              <a:t>People in our school community/local community we are thankful for</a:t>
            </a:r>
          </a:p>
          <a:p>
            <a:pPr marL="0" indent="0">
              <a:buNone/>
            </a:pPr>
            <a:r>
              <a:rPr lang="en-GB" dirty="0"/>
              <a:t>(</a:t>
            </a:r>
            <a:r>
              <a:rPr lang="en-GB" dirty="0" smtClean="0"/>
              <a:t>Small group work)</a:t>
            </a:r>
            <a:endParaRPr lang="en-GB" dirty="0"/>
          </a:p>
        </p:txBody>
      </p:sp>
      <p:pic>
        <p:nvPicPr>
          <p:cNvPr id="4" name="Picture 3"/>
          <p:cNvPicPr>
            <a:picLocks noChangeAspect="1"/>
          </p:cNvPicPr>
          <p:nvPr/>
        </p:nvPicPr>
        <p:blipFill>
          <a:blip r:embed="rId2"/>
          <a:stretch>
            <a:fillRect/>
          </a:stretch>
        </p:blipFill>
        <p:spPr>
          <a:xfrm>
            <a:off x="8971133" y="144703"/>
            <a:ext cx="2382667" cy="1680922"/>
          </a:xfrm>
          <a:prstGeom prst="rect">
            <a:avLst/>
          </a:prstGeom>
        </p:spPr>
      </p:pic>
    </p:spTree>
    <p:extLst>
      <p:ext uri="{BB962C8B-B14F-4D97-AF65-F5344CB8AC3E}">
        <p14:creationId xmlns:p14="http://schemas.microsoft.com/office/powerpoint/2010/main" val="404556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7" y="1650319"/>
            <a:ext cx="10515600" cy="4351338"/>
          </a:xfrm>
        </p:spPr>
        <p:txBody>
          <a:bodyPr>
            <a:normAutofit fontScale="85000" lnSpcReduction="20000"/>
          </a:bodyPr>
          <a:lstStyle/>
          <a:p>
            <a:r>
              <a:rPr lang="en-GB" b="1" dirty="0"/>
              <a:t>Reframing</a:t>
            </a:r>
            <a:endParaRPr lang="en-GB" dirty="0"/>
          </a:p>
          <a:p>
            <a:pPr marL="0" indent="0">
              <a:buNone/>
            </a:pPr>
            <a:r>
              <a:rPr lang="en-GB" dirty="0" smtClean="0"/>
              <a:t>Group activity- reframe together how to switch these to more positive language </a:t>
            </a:r>
            <a:endParaRPr lang="en-GB" dirty="0"/>
          </a:p>
          <a:p>
            <a:r>
              <a:rPr lang="en-GB" b="1" dirty="0"/>
              <a:t>I’m useless at football what is the point of even </a:t>
            </a:r>
            <a:r>
              <a:rPr lang="en-GB" b="1" dirty="0" smtClean="0"/>
              <a:t>trying</a:t>
            </a:r>
            <a:endParaRPr lang="en-GB" dirty="0"/>
          </a:p>
          <a:p>
            <a:r>
              <a:rPr lang="en-GB" b="1" dirty="0"/>
              <a:t>I have never baked a cake I couldn’t do that on my </a:t>
            </a:r>
            <a:r>
              <a:rPr lang="en-GB" b="1" dirty="0" smtClean="0"/>
              <a:t>own</a:t>
            </a:r>
            <a:endParaRPr lang="en-GB" dirty="0"/>
          </a:p>
          <a:p>
            <a:r>
              <a:rPr lang="en-GB" b="1" dirty="0"/>
              <a:t>I am 5 minutes late now, there’s no point in </a:t>
            </a:r>
            <a:r>
              <a:rPr lang="en-GB" b="1" dirty="0" smtClean="0"/>
              <a:t>going now</a:t>
            </a:r>
            <a:endParaRPr lang="en-GB" dirty="0"/>
          </a:p>
          <a:p>
            <a:r>
              <a:rPr lang="en-GB" b="1" dirty="0"/>
              <a:t>Stop running</a:t>
            </a:r>
            <a:endParaRPr lang="en-GB" dirty="0"/>
          </a:p>
          <a:p>
            <a:r>
              <a:rPr lang="en-GB" b="1" dirty="0"/>
              <a:t>Don’t throw rubbish on the floor</a:t>
            </a:r>
            <a:endParaRPr lang="en-GB" dirty="0"/>
          </a:p>
          <a:p>
            <a:r>
              <a:rPr lang="en-GB" b="1" dirty="0"/>
              <a:t>Don’t chew gum in </a:t>
            </a:r>
            <a:r>
              <a:rPr lang="en-GB" b="1" dirty="0" smtClean="0"/>
              <a:t>here</a:t>
            </a:r>
          </a:p>
          <a:p>
            <a:r>
              <a:rPr lang="en-GB" b="1" dirty="0" smtClean="0"/>
              <a:t>Pair activity</a:t>
            </a:r>
          </a:p>
          <a:p>
            <a:pPr marL="0" indent="0">
              <a:buNone/>
            </a:pPr>
            <a:r>
              <a:rPr lang="en-GB" b="1" dirty="0" smtClean="0"/>
              <a:t>- Each pair come up with two phrases and swap to reframe each others to a more positive statement</a:t>
            </a:r>
            <a:endParaRPr lang="en-GB" dirty="0"/>
          </a:p>
          <a:p>
            <a:endParaRPr lang="en-GB" dirty="0"/>
          </a:p>
        </p:txBody>
      </p:sp>
      <p:sp>
        <p:nvSpPr>
          <p:cNvPr id="4" name="TextBox 3"/>
          <p:cNvSpPr txBox="1"/>
          <p:nvPr/>
        </p:nvSpPr>
        <p:spPr>
          <a:xfrm>
            <a:off x="1132114" y="740229"/>
            <a:ext cx="6908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Appendix</a:t>
            </a:r>
            <a:r>
              <a:rPr kumimoji="0" lang="en-GB" sz="18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 </a:t>
            </a:r>
            <a:r>
              <a:rPr kumimoji="0" lang="en-GB" sz="4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a:t>
            </a:r>
            <a:endParaRPr kumimoji="0" lang="en-GB"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8971133" y="144703"/>
            <a:ext cx="2382667" cy="1680922"/>
          </a:xfrm>
          <a:prstGeom prst="rect">
            <a:avLst/>
          </a:prstGeom>
        </p:spPr>
      </p:pic>
    </p:spTree>
    <p:extLst>
      <p:ext uri="{BB962C8B-B14F-4D97-AF65-F5344CB8AC3E}">
        <p14:creationId xmlns:p14="http://schemas.microsoft.com/office/powerpoint/2010/main" val="286058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rPr>
              <a:t>Appendix</a:t>
            </a:r>
            <a:r>
              <a:rPr lang="en-GB" dirty="0" smtClean="0"/>
              <a:t> ii</a:t>
            </a:r>
            <a:endParaRPr lang="en-GB" dirty="0"/>
          </a:p>
        </p:txBody>
      </p:sp>
      <p:sp>
        <p:nvSpPr>
          <p:cNvPr id="3" name="Content Placeholder 2"/>
          <p:cNvSpPr>
            <a:spLocks noGrp="1"/>
          </p:cNvSpPr>
          <p:nvPr>
            <p:ph idx="1"/>
          </p:nvPr>
        </p:nvSpPr>
        <p:spPr>
          <a:xfrm>
            <a:off x="838200" y="1524000"/>
            <a:ext cx="10515600" cy="4652963"/>
          </a:xfrm>
        </p:spPr>
        <p:txBody>
          <a:bodyPr>
            <a:normAutofit fontScale="55000" lnSpcReduction="20000"/>
          </a:bodyPr>
          <a:lstStyle/>
          <a:p>
            <a:pPr marL="0" indent="0">
              <a:buNone/>
            </a:pPr>
            <a:r>
              <a:rPr lang="en-GB" dirty="0" smtClean="0"/>
              <a:t>Mindfulness body scan </a:t>
            </a:r>
            <a:endParaRPr lang="en-GB" dirty="0" smtClean="0">
              <a:hlinkClick r:id="rId2"/>
            </a:endParaRPr>
          </a:p>
          <a:p>
            <a:pPr marL="0" indent="0">
              <a:buNone/>
            </a:pPr>
            <a:r>
              <a:rPr lang="en-GB" dirty="0" smtClean="0">
                <a:hlinkClick r:id="rId2"/>
              </a:rPr>
              <a:t>https</a:t>
            </a:r>
            <a:r>
              <a:rPr lang="en-GB" dirty="0">
                <a:hlinkClick r:id="rId2"/>
              </a:rPr>
              <a:t>://</a:t>
            </a:r>
            <a:r>
              <a:rPr lang="en-GB" dirty="0" smtClean="0">
                <a:hlinkClick r:id="rId2"/>
              </a:rPr>
              <a:t>www.youtube.com/watch?v=X462QPGZQt4</a:t>
            </a:r>
            <a:endParaRPr lang="en-GB" dirty="0" smtClean="0"/>
          </a:p>
          <a:p>
            <a:pPr marL="0" indent="0">
              <a:buNone/>
            </a:pPr>
            <a:r>
              <a:rPr lang="en-GB" i="1" dirty="0"/>
              <a:t>Sit in a comfortable posture, with your spine upright and your shoulders rolled down and back. Close your eyes, if that feels comfortable for you, and just allow your breath to be natural….</a:t>
            </a:r>
            <a:r>
              <a:rPr lang="en-GB" dirty="0"/>
              <a:t/>
            </a:r>
            <a:br>
              <a:rPr lang="en-GB" dirty="0"/>
            </a:br>
            <a:r>
              <a:rPr lang="en-GB" i="1" dirty="0"/>
              <a:t>As best you can, bring your attention to your breath, noticing when you are breathing in…</a:t>
            </a:r>
            <a:r>
              <a:rPr lang="en-GB" dirty="0"/>
              <a:t/>
            </a:r>
            <a:br>
              <a:rPr lang="en-GB" dirty="0"/>
            </a:br>
            <a:r>
              <a:rPr lang="en-GB" i="1" dirty="0"/>
              <a:t>and when you are breathing out</a:t>
            </a:r>
            <a:r>
              <a:rPr lang="en-GB" i="1" dirty="0" smtClean="0"/>
              <a:t>….</a:t>
            </a:r>
          </a:p>
          <a:p>
            <a:pPr marL="0" indent="0">
              <a:buNone/>
            </a:pPr>
            <a:r>
              <a:rPr lang="en-GB" dirty="0"/>
              <a:t/>
            </a:r>
            <a:br>
              <a:rPr lang="en-GB" dirty="0"/>
            </a:br>
            <a:r>
              <a:rPr lang="en-GB" i="1" dirty="0"/>
              <a:t>See if you can notice what your breath feels like in your </a:t>
            </a:r>
            <a:r>
              <a:rPr lang="en-GB" b="1" i="1" dirty="0"/>
              <a:t>nose</a:t>
            </a:r>
            <a:r>
              <a:rPr lang="en-GB" i="1" dirty="0"/>
              <a:t>, as the air goes in your nose, and then comes out over the lips…. (pause</a:t>
            </a:r>
            <a:r>
              <a:rPr lang="en-GB" i="1" dirty="0" smtClean="0"/>
              <a:t>)….</a:t>
            </a:r>
          </a:p>
          <a:p>
            <a:pPr marL="0" indent="0">
              <a:buNone/>
            </a:pPr>
            <a:r>
              <a:rPr lang="en-GB" dirty="0"/>
              <a:t/>
            </a:r>
            <a:br>
              <a:rPr lang="en-GB" dirty="0"/>
            </a:br>
            <a:r>
              <a:rPr lang="en-GB" i="1" dirty="0"/>
              <a:t>See if you can notice what your breath feels like in your </a:t>
            </a:r>
            <a:r>
              <a:rPr lang="en-GB" b="1" i="1" dirty="0"/>
              <a:t>chest</a:t>
            </a:r>
            <a:r>
              <a:rPr lang="en-GB" i="1" dirty="0"/>
              <a:t>, perhaps sensing the gentle expansion of the chest on the inhale, and the fall of the chest on the exhale…. (pause</a:t>
            </a:r>
            <a:r>
              <a:rPr lang="en-GB" i="1" dirty="0" smtClean="0"/>
              <a:t>)….</a:t>
            </a:r>
          </a:p>
          <a:p>
            <a:pPr marL="0" indent="0">
              <a:buNone/>
            </a:pPr>
            <a:r>
              <a:rPr lang="en-GB" dirty="0"/>
              <a:t/>
            </a:r>
            <a:br>
              <a:rPr lang="en-GB" dirty="0"/>
            </a:br>
            <a:r>
              <a:rPr lang="en-GB" i="1" dirty="0"/>
              <a:t>You may find yourself </a:t>
            </a:r>
            <a:r>
              <a:rPr lang="en-GB" b="1" i="1" dirty="0"/>
              <a:t>thinking about breathing</a:t>
            </a:r>
            <a:r>
              <a:rPr lang="en-GB" i="1" dirty="0"/>
              <a:t>, but see if you can focus on the actual physical sensations of breathing…. What does it feel like, right now, in your body as you breathe</a:t>
            </a:r>
            <a:r>
              <a:rPr lang="en-GB" i="1" dirty="0" smtClean="0"/>
              <a:t>?</a:t>
            </a:r>
          </a:p>
          <a:p>
            <a:pPr marL="0" indent="0">
              <a:buNone/>
            </a:pPr>
            <a:r>
              <a:rPr lang="en-GB" dirty="0"/>
              <a:t/>
            </a:r>
            <a:br>
              <a:rPr lang="en-GB" dirty="0"/>
            </a:br>
            <a:r>
              <a:rPr lang="en-GB" i="1" dirty="0"/>
              <a:t>If you’d like, see if you can notice what your breath feels like in your </a:t>
            </a:r>
            <a:r>
              <a:rPr lang="en-GB" b="1" i="1" dirty="0"/>
              <a:t>belly</a:t>
            </a:r>
            <a:r>
              <a:rPr lang="en-GB" i="1" dirty="0"/>
              <a:t>, noticing how the belly expands as you inhale, and softens as you exhale…. (pause</a:t>
            </a:r>
            <a:r>
              <a:rPr lang="en-GB" i="1" dirty="0" smtClean="0"/>
              <a:t>)….</a:t>
            </a:r>
          </a:p>
          <a:p>
            <a:pPr marL="0" indent="0">
              <a:buNone/>
            </a:pPr>
            <a:r>
              <a:rPr lang="en-GB" dirty="0"/>
              <a:t/>
            </a:r>
            <a:br>
              <a:rPr lang="en-GB" dirty="0"/>
            </a:br>
            <a:r>
              <a:rPr lang="en-GB" i="1" dirty="0"/>
              <a:t>You may also be able to notice the sensations of the breath </a:t>
            </a:r>
            <a:r>
              <a:rPr lang="en-GB" b="1" i="1" dirty="0"/>
              <a:t>elsewhere in your body</a:t>
            </a:r>
            <a:r>
              <a:rPr lang="en-GB" i="1" dirty="0"/>
              <a:t>….</a:t>
            </a:r>
            <a:r>
              <a:rPr lang="en-GB" dirty="0"/>
              <a:t/>
            </a:r>
            <a:br>
              <a:rPr lang="en-GB" dirty="0"/>
            </a:br>
            <a:r>
              <a:rPr lang="en-GB" i="1" dirty="0"/>
              <a:t>For a few more moments, just try to let your attention rest on your breath, wherever YOU notice it most</a:t>
            </a:r>
            <a:r>
              <a:rPr lang="en-GB" i="1" dirty="0" smtClean="0"/>
              <a:t>….</a:t>
            </a:r>
            <a:r>
              <a:rPr lang="en-GB" i="1" dirty="0"/>
              <a:t> When you’re ready, you can open your eyes.</a:t>
            </a:r>
            <a:endParaRPr lang="en-GB" dirty="0"/>
          </a:p>
        </p:txBody>
      </p:sp>
      <p:pic>
        <p:nvPicPr>
          <p:cNvPr id="4" name="Picture 3"/>
          <p:cNvPicPr>
            <a:picLocks noChangeAspect="1"/>
          </p:cNvPicPr>
          <p:nvPr/>
        </p:nvPicPr>
        <p:blipFill>
          <a:blip r:embed="rId3"/>
          <a:stretch>
            <a:fillRect/>
          </a:stretch>
        </p:blipFill>
        <p:spPr>
          <a:xfrm>
            <a:off x="8971133" y="144703"/>
            <a:ext cx="2382667" cy="1680922"/>
          </a:xfrm>
          <a:prstGeom prst="rect">
            <a:avLst/>
          </a:prstGeom>
        </p:spPr>
      </p:pic>
    </p:spTree>
    <p:extLst>
      <p:ext uri="{BB962C8B-B14F-4D97-AF65-F5344CB8AC3E}">
        <p14:creationId xmlns:p14="http://schemas.microsoft.com/office/powerpoint/2010/main" val="1208476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Reconnect and Rise</vt:lpstr>
      <vt:lpstr>PowerPoint Presentation</vt:lpstr>
      <vt:lpstr>Appreciation/Gratitude</vt:lpstr>
      <vt:lpstr>PowerPoint Presentation</vt:lpstr>
      <vt:lpstr>Practicing Gratitude</vt:lpstr>
      <vt:lpstr>Mindfulness activity </vt:lpstr>
      <vt:lpstr>Follow up activities </vt:lpstr>
      <vt:lpstr>PowerPoint Presentation</vt:lpstr>
      <vt:lpstr>Appendix ii</vt:lpstr>
      <vt:lpstr>  </vt:lpstr>
    </vt:vector>
  </TitlesOfParts>
  <Company>EANI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Reconnect and Rise</dc:title>
  <dc:creator>Elaine King</dc:creator>
  <cp:lastModifiedBy>Elaine King</cp:lastModifiedBy>
  <cp:revision>1</cp:revision>
  <dcterms:created xsi:type="dcterms:W3CDTF">2020-08-17T11:28:47Z</dcterms:created>
  <dcterms:modified xsi:type="dcterms:W3CDTF">2020-08-17T11:29:02Z</dcterms:modified>
</cp:coreProperties>
</file>