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8874-FBD8-42CF-BEAB-EAA02FDEEBE0}" type="datetimeFigureOut">
              <a:rPr lang="en-GB" smtClean="0"/>
              <a:t>29/03/2021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434B-9531-4AEE-91EE-BF17224DA8A2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170" name="Picture 2" descr="https://www.sec-ed.co.uk/article-images/152143/Classroom47-AS.jpg?width=400&amp;height=267&amp;scale=canvas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" t="9329" r="106" b="7327"/>
          <a:stretch/>
        </p:blipFill>
        <p:spPr bwMode="auto">
          <a:xfrm>
            <a:off x="20053" y="45484"/>
            <a:ext cx="12192000" cy="6812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Education Authority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3" b="17104"/>
          <a:stretch/>
        </p:blipFill>
        <p:spPr bwMode="auto">
          <a:xfrm>
            <a:off x="20053" y="4074695"/>
            <a:ext cx="4953000" cy="190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4973052" y="4090737"/>
            <a:ext cx="7218947" cy="1892968"/>
          </a:xfrm>
          <a:prstGeom prst="rect">
            <a:avLst/>
          </a:prstGeom>
          <a:solidFill>
            <a:srgbClr val="42C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2031579" y="4090737"/>
            <a:ext cx="140367" cy="1892968"/>
          </a:xfrm>
          <a:prstGeom prst="rect">
            <a:avLst/>
          </a:prstGeom>
          <a:solidFill>
            <a:srgbClr val="96C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165558" y="4924926"/>
            <a:ext cx="6641431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222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8874-FBD8-42CF-BEAB-EAA02FDEEBE0}" type="datetimeFigureOut">
              <a:rPr lang="en-GB" smtClean="0"/>
              <a:t>29/03/2021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434B-9531-4AEE-91EE-BF17224DA8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57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8874-FBD8-42CF-BEAB-EAA02FDEEBE0}" type="datetimeFigureOut">
              <a:rPr lang="en-GB" smtClean="0"/>
              <a:t>29/03/2021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434B-9531-4AEE-91EE-BF17224DA8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92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8874-FBD8-42CF-BEAB-EAA02FDEEBE0}" type="datetimeFigureOut">
              <a:rPr lang="en-GB" smtClean="0"/>
              <a:t>29/03/2021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434B-9531-4AEE-91EE-BF17224DA8A2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4" descr="Education Authority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3" b="17104"/>
          <a:stretch/>
        </p:blipFill>
        <p:spPr bwMode="auto">
          <a:xfrm>
            <a:off x="0" y="6214964"/>
            <a:ext cx="1668379" cy="64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1668379" y="6214964"/>
            <a:ext cx="10523621" cy="643036"/>
          </a:xfrm>
          <a:prstGeom prst="rect">
            <a:avLst/>
          </a:prstGeom>
          <a:solidFill>
            <a:srgbClr val="42C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2051633" y="0"/>
            <a:ext cx="140367" cy="1892968"/>
          </a:xfrm>
          <a:prstGeom prst="rect">
            <a:avLst/>
          </a:prstGeom>
          <a:solidFill>
            <a:srgbClr val="96C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2005263" cy="228600"/>
          </a:xfrm>
          <a:prstGeom prst="rect">
            <a:avLst/>
          </a:prstGeom>
          <a:solidFill>
            <a:srgbClr val="DFE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02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8874-FBD8-42CF-BEAB-EAA02FDEEBE0}" type="datetimeFigureOut">
              <a:rPr lang="en-GB" smtClean="0"/>
              <a:t>29/03/2021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434B-9531-4AEE-91EE-BF17224DA8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75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8874-FBD8-42CF-BEAB-EAA02FDEEBE0}" type="datetimeFigureOut">
              <a:rPr lang="en-GB" smtClean="0"/>
              <a:t>29/03/2021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434B-9531-4AEE-91EE-BF17224DA8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708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8874-FBD8-42CF-BEAB-EAA02FDEEBE0}" type="datetimeFigureOut">
              <a:rPr lang="en-GB" smtClean="0"/>
              <a:t>29/03/2021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434B-9531-4AEE-91EE-BF17224DA8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816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8874-FBD8-42CF-BEAB-EAA02FDEEBE0}" type="datetimeFigureOut">
              <a:rPr lang="en-GB" smtClean="0"/>
              <a:t>29/03/2021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434B-9531-4AEE-91EE-BF17224DA8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1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8874-FBD8-42CF-BEAB-EAA02FDEEBE0}" type="datetimeFigureOut">
              <a:rPr lang="en-GB" smtClean="0"/>
              <a:t>29/03/2021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434B-9531-4AEE-91EE-BF17224DA8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1905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8874-FBD8-42CF-BEAB-EAA02FDEEBE0}" type="datetimeFigureOut">
              <a:rPr lang="en-GB" smtClean="0"/>
              <a:t>29/03/2021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434B-9531-4AEE-91EE-BF17224DA8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529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8874-FBD8-42CF-BEAB-EAA02FDEEBE0}" type="datetimeFigureOut">
              <a:rPr lang="en-GB" smtClean="0"/>
              <a:t>29/03/2021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434B-9531-4AEE-91EE-BF17224DA8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41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38874-FBD8-42CF-BEAB-EAA02FDEEBE0}" type="datetimeFigureOut">
              <a:rPr lang="en-GB" smtClean="0"/>
              <a:t>29/03/2021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B434B-9531-4AEE-91EE-BF17224DA8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211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3053" y="4170947"/>
            <a:ext cx="7090610" cy="842378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Reconnect and Rise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3053" y="5013325"/>
            <a:ext cx="7090610" cy="92225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selection of assembly and class based activities to support your school community as it comes back together again. 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51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60" t="524" r="104" b="-524"/>
          <a:stretch/>
        </p:blipFill>
        <p:spPr>
          <a:xfrm>
            <a:off x="6858000" y="3881882"/>
            <a:ext cx="5334000" cy="2976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7176" t="14941" r="17635" b="14805"/>
          <a:stretch/>
        </p:blipFill>
        <p:spPr>
          <a:xfrm>
            <a:off x="7723947" y="1"/>
            <a:ext cx="3602106" cy="38818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718388" y="0"/>
            <a:ext cx="473612" cy="2391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385477"/>
            <a:ext cx="6719637" cy="1325563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FE1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Section Two, 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6C9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Theme 2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96C9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/>
            </a:r>
            <a:b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96C9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2C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Connectedness</a:t>
            </a:r>
          </a:p>
        </p:txBody>
      </p:sp>
    </p:spTree>
    <p:extLst>
      <p:ext uri="{BB962C8B-B14F-4D97-AF65-F5344CB8AC3E}">
        <p14:creationId xmlns:p14="http://schemas.microsoft.com/office/powerpoint/2010/main" val="1543198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Assembly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ways did you feel more connected to your community during lockdown?</a:t>
            </a:r>
          </a:p>
          <a:p>
            <a:r>
              <a:rPr lang="en-GB" dirty="0" smtClean="0"/>
              <a:t>Clap for carers- Thursday Night 8pm</a:t>
            </a:r>
          </a:p>
          <a:p>
            <a:r>
              <a:rPr lang="en-GB" dirty="0" smtClean="0"/>
              <a:t>Helping others out- those shielding/vulnerable making sure they had food and got their essential items</a:t>
            </a:r>
          </a:p>
          <a:p>
            <a:r>
              <a:rPr lang="en-GB" dirty="0" smtClean="0"/>
              <a:t>How was this visible in shops in our community – opening hours etc.</a:t>
            </a:r>
          </a:p>
          <a:p>
            <a:r>
              <a:rPr lang="en-GB" dirty="0" smtClean="0"/>
              <a:t>How can we keep this going in this next phase?</a:t>
            </a:r>
          </a:p>
          <a:p>
            <a:pPr marL="0" indent="0">
              <a:buNone/>
            </a:pPr>
            <a:r>
              <a:rPr lang="en-GB" dirty="0" smtClean="0"/>
              <a:t>Random Acts of Kindness- each form class will develop their own idea for a random act of kindness over the next fortnight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1648" y="365124"/>
            <a:ext cx="131478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00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have learned..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0397" y="1367450"/>
            <a:ext cx="3365695" cy="4751997"/>
          </a:xfrm>
          <a:solidFill>
            <a:srgbClr val="C3D4EB"/>
          </a:solidFill>
        </p:spPr>
        <p:txBody>
          <a:bodyPr>
            <a:noAutofit/>
          </a:bodyPr>
          <a:lstStyle/>
          <a:p>
            <a:pPr marL="0" indent="0">
              <a:lnSpc>
                <a:spcPts val="2600"/>
              </a:lnSpc>
              <a:buNone/>
            </a:pPr>
            <a:r>
              <a:rPr lang="en-GB" sz="2000" dirty="0">
                <a:latin typeface="Pristina" panose="03060402040406080204" pitchFamily="66" charset="0"/>
              </a:rPr>
              <a:t>No man is an island,</a:t>
            </a:r>
            <a:br>
              <a:rPr lang="en-GB" sz="2000" dirty="0">
                <a:latin typeface="Pristina" panose="03060402040406080204" pitchFamily="66" charset="0"/>
              </a:rPr>
            </a:br>
            <a:r>
              <a:rPr lang="en-GB" sz="2000" dirty="0">
                <a:latin typeface="Pristina" panose="03060402040406080204" pitchFamily="66" charset="0"/>
              </a:rPr>
              <a:t>Entire of itself.</a:t>
            </a:r>
            <a:br>
              <a:rPr lang="en-GB" sz="2000" dirty="0">
                <a:latin typeface="Pristina" panose="03060402040406080204" pitchFamily="66" charset="0"/>
              </a:rPr>
            </a:br>
            <a:r>
              <a:rPr lang="en-GB" sz="2000" dirty="0">
                <a:latin typeface="Pristina" panose="03060402040406080204" pitchFamily="66" charset="0"/>
              </a:rPr>
              <a:t>Each is a piece of the continent,</a:t>
            </a:r>
            <a:br>
              <a:rPr lang="en-GB" sz="2000" dirty="0">
                <a:latin typeface="Pristina" panose="03060402040406080204" pitchFamily="66" charset="0"/>
              </a:rPr>
            </a:br>
            <a:r>
              <a:rPr lang="en-GB" sz="2000" dirty="0">
                <a:latin typeface="Pristina" panose="03060402040406080204" pitchFamily="66" charset="0"/>
              </a:rPr>
              <a:t>A part of the main.</a:t>
            </a:r>
            <a:br>
              <a:rPr lang="en-GB" sz="2000" dirty="0">
                <a:latin typeface="Pristina" panose="03060402040406080204" pitchFamily="66" charset="0"/>
              </a:rPr>
            </a:br>
            <a:r>
              <a:rPr lang="en-GB" sz="2000" dirty="0">
                <a:latin typeface="Pristina" panose="03060402040406080204" pitchFamily="66" charset="0"/>
              </a:rPr>
              <a:t>If a clod be washed away by the sea,</a:t>
            </a:r>
            <a:br>
              <a:rPr lang="en-GB" sz="2000" dirty="0">
                <a:latin typeface="Pristina" panose="03060402040406080204" pitchFamily="66" charset="0"/>
              </a:rPr>
            </a:br>
            <a:r>
              <a:rPr lang="en-GB" sz="2000" dirty="0">
                <a:latin typeface="Pristina" panose="03060402040406080204" pitchFamily="66" charset="0"/>
              </a:rPr>
              <a:t>Europe is the less.</a:t>
            </a:r>
            <a:br>
              <a:rPr lang="en-GB" sz="2000" dirty="0">
                <a:latin typeface="Pristina" panose="03060402040406080204" pitchFamily="66" charset="0"/>
              </a:rPr>
            </a:br>
            <a:r>
              <a:rPr lang="en-GB" sz="2000" dirty="0">
                <a:latin typeface="Pristina" panose="03060402040406080204" pitchFamily="66" charset="0"/>
              </a:rPr>
              <a:t>As well as if a promontory were.</a:t>
            </a:r>
            <a:br>
              <a:rPr lang="en-GB" sz="2000" dirty="0">
                <a:latin typeface="Pristina" panose="03060402040406080204" pitchFamily="66" charset="0"/>
              </a:rPr>
            </a:br>
            <a:r>
              <a:rPr lang="en-GB" sz="2000" dirty="0">
                <a:latin typeface="Pristina" panose="03060402040406080204" pitchFamily="66" charset="0"/>
              </a:rPr>
              <a:t>As well as if a manor of thine own</a:t>
            </a:r>
            <a:br>
              <a:rPr lang="en-GB" sz="2000" dirty="0">
                <a:latin typeface="Pristina" panose="03060402040406080204" pitchFamily="66" charset="0"/>
              </a:rPr>
            </a:br>
            <a:r>
              <a:rPr lang="en-GB" sz="2000" dirty="0">
                <a:latin typeface="Pristina" panose="03060402040406080204" pitchFamily="66" charset="0"/>
              </a:rPr>
              <a:t>Or of thine friend's were.</a:t>
            </a:r>
            <a:br>
              <a:rPr lang="en-GB" sz="2000" dirty="0">
                <a:latin typeface="Pristina" panose="03060402040406080204" pitchFamily="66" charset="0"/>
              </a:rPr>
            </a:br>
            <a:r>
              <a:rPr lang="en-GB" sz="2000" dirty="0">
                <a:latin typeface="Pristina" panose="03060402040406080204" pitchFamily="66" charset="0"/>
              </a:rPr>
              <a:t>Each man's death diminishes me,</a:t>
            </a:r>
            <a:br>
              <a:rPr lang="en-GB" sz="2000" dirty="0">
                <a:latin typeface="Pristina" panose="03060402040406080204" pitchFamily="66" charset="0"/>
              </a:rPr>
            </a:br>
            <a:r>
              <a:rPr lang="en-GB" sz="2000" dirty="0">
                <a:latin typeface="Pristina" panose="03060402040406080204" pitchFamily="66" charset="0"/>
              </a:rPr>
              <a:t>For I am involved in mankind.</a:t>
            </a:r>
            <a:br>
              <a:rPr lang="en-GB" sz="2000" dirty="0">
                <a:latin typeface="Pristina" panose="03060402040406080204" pitchFamily="66" charset="0"/>
              </a:rPr>
            </a:br>
            <a:r>
              <a:rPr lang="en-GB" sz="2000" dirty="0">
                <a:latin typeface="Pristina" panose="03060402040406080204" pitchFamily="66" charset="0"/>
              </a:rPr>
              <a:t>Therefore, send not to know</a:t>
            </a:r>
            <a:br>
              <a:rPr lang="en-GB" sz="2000" dirty="0">
                <a:latin typeface="Pristina" panose="03060402040406080204" pitchFamily="66" charset="0"/>
              </a:rPr>
            </a:br>
            <a:r>
              <a:rPr lang="en-GB" sz="2000" dirty="0">
                <a:latin typeface="Pristina" panose="03060402040406080204" pitchFamily="66" charset="0"/>
              </a:rPr>
              <a:t>For whom the bell tolls,</a:t>
            </a:r>
            <a:br>
              <a:rPr lang="en-GB" sz="2000" dirty="0">
                <a:latin typeface="Pristina" panose="03060402040406080204" pitchFamily="66" charset="0"/>
              </a:rPr>
            </a:br>
            <a:r>
              <a:rPr lang="en-GB" sz="2000" dirty="0">
                <a:latin typeface="Pristina" panose="03060402040406080204" pitchFamily="66" charset="0"/>
              </a:rPr>
              <a:t>It tolls for thee.</a:t>
            </a:r>
            <a:endParaRPr lang="en-GB" sz="2000" dirty="0" smtClean="0">
              <a:latin typeface="Pristina" panose="03060402040406080204" pitchFamily="66" charset="0"/>
            </a:endParaRPr>
          </a:p>
        </p:txBody>
      </p:sp>
      <p:pic>
        <p:nvPicPr>
          <p:cNvPr id="1026" name="Picture 2" descr="http://3.bp.blogspot.com/-fCN6N-98WKI/UVZZ2Jiev6I/AAAAAAAAAkE/GztwJY1Cc9s/s320/Island-no+man+is+an+is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92" y="1367450"/>
            <a:ext cx="5674026" cy="475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118" y="365125"/>
            <a:ext cx="1076315" cy="108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19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7283" y="2264898"/>
            <a:ext cx="5074557" cy="3861581"/>
          </a:xfrm>
        </p:spPr>
        <p:txBody>
          <a:bodyPr/>
          <a:lstStyle/>
          <a:p>
            <a:r>
              <a:rPr lang="en-GB" dirty="0" smtClean="0"/>
              <a:t>As we reconnect with our school community- what are we looking forward to the most</a:t>
            </a:r>
          </a:p>
          <a:p>
            <a:endParaRPr lang="en-GB" dirty="0" smtClean="0"/>
          </a:p>
          <a:p>
            <a:r>
              <a:rPr lang="en-GB" dirty="0" smtClean="0"/>
              <a:t>What school values will we try to focus on as we reconnect?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3" t="7859" r="19295" b="13082"/>
          <a:stretch/>
        </p:blipFill>
        <p:spPr>
          <a:xfrm>
            <a:off x="137747" y="365124"/>
            <a:ext cx="5454213" cy="5761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1648" y="365124"/>
            <a:ext cx="131478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3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491" y="278610"/>
            <a:ext cx="2130150" cy="15001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028701"/>
            <a:ext cx="8191500" cy="4648199"/>
          </a:xfrm>
          <a:solidFill>
            <a:srgbClr val="96C93C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Reconnecting with our school/class community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Ways we can greet each other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Ways we can help each other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Random acts of kindness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Kindness to ourselves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Kindness to each other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Kindness to bigger school and local community- local charities/food banks etc.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80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6558" y="1169377"/>
            <a:ext cx="5217942" cy="856371"/>
          </a:xfrm>
        </p:spPr>
        <p:txBody>
          <a:bodyPr/>
          <a:lstStyle/>
          <a:p>
            <a:r>
              <a:rPr lang="en-GB" dirty="0" smtClean="0"/>
              <a:t>School Community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76558" y="2548756"/>
            <a:ext cx="5067300" cy="2133601"/>
          </a:xfrm>
        </p:spPr>
        <p:txBody>
          <a:bodyPr/>
          <a:lstStyle/>
          <a:p>
            <a:r>
              <a:rPr lang="en-GB" dirty="0" smtClean="0"/>
              <a:t>Ways that school kept in touch</a:t>
            </a:r>
          </a:p>
          <a:p>
            <a:r>
              <a:rPr lang="en-GB" dirty="0" smtClean="0"/>
              <a:t>Ways we kept in touch with each other- who had heard of ZOOM before lockdown?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2" y="278610"/>
            <a:ext cx="4360429" cy="59124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491" y="278610"/>
            <a:ext cx="2130150" cy="150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78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ood Desktop Background (75+ pictures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80" y="982323"/>
            <a:ext cx="5194640" cy="51946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8639" y="278610"/>
            <a:ext cx="723001" cy="50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79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303" y="365125"/>
            <a:ext cx="5515170" cy="5515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 challenge of the week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4550"/>
            <a:ext cx="5667103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Random act of kindness-</a:t>
            </a:r>
          </a:p>
          <a:p>
            <a:pPr marL="0" indent="0">
              <a:buNone/>
            </a:pPr>
            <a:r>
              <a:rPr lang="en-GB" dirty="0"/>
              <a:t>D</a:t>
            </a:r>
            <a:r>
              <a:rPr lang="en-GB" dirty="0" smtClean="0"/>
              <a:t>ecide on a class act of kindness for a member of school staff or another class in school</a:t>
            </a:r>
          </a:p>
          <a:p>
            <a:pPr marL="0" indent="0">
              <a:buNone/>
            </a:pPr>
            <a:r>
              <a:rPr lang="en-GB" dirty="0" smtClean="0"/>
              <a:t>What are small ways we can show kindness and help people feel connected to each other?</a:t>
            </a:r>
          </a:p>
          <a:p>
            <a:pPr marL="0" indent="0">
              <a:buNone/>
            </a:pPr>
            <a:r>
              <a:rPr lang="en-GB" dirty="0" smtClean="0"/>
              <a:t>Give each pupil another pupil’s name in the class, their challenge is to show this pupil a random act of kindness before next week’s form class.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047" y="604910"/>
            <a:ext cx="901506" cy="63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621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Pristina</vt:lpstr>
      <vt:lpstr>1_Office Theme</vt:lpstr>
      <vt:lpstr>Reconnect and Rise</vt:lpstr>
      <vt:lpstr>PowerPoint Presentation</vt:lpstr>
      <vt:lpstr>Assembly</vt:lpstr>
      <vt:lpstr>What we have learned..</vt:lpstr>
      <vt:lpstr>PowerPoint Presentation</vt:lpstr>
      <vt:lpstr>PowerPoint Presentation</vt:lpstr>
      <vt:lpstr>School Community</vt:lpstr>
      <vt:lpstr>PowerPoint Presentation</vt:lpstr>
      <vt:lpstr>Class challenge of the week</vt:lpstr>
    </vt:vector>
  </TitlesOfParts>
  <Company>EANI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Reconnect and Rise</dc:title>
  <dc:creator>Elaine King</dc:creator>
  <cp:lastModifiedBy>D Gilvary</cp:lastModifiedBy>
  <cp:revision>1</cp:revision>
  <dcterms:created xsi:type="dcterms:W3CDTF">2020-08-17T11:26:24Z</dcterms:created>
  <dcterms:modified xsi:type="dcterms:W3CDTF">2021-03-29T12:45:43Z</dcterms:modified>
</cp:coreProperties>
</file>